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5" r:id="rId4"/>
    <p:sldId id="303" r:id="rId5"/>
    <p:sldId id="258" r:id="rId6"/>
    <p:sldId id="259" r:id="rId7"/>
    <p:sldId id="260" r:id="rId8"/>
    <p:sldId id="261" r:id="rId9"/>
    <p:sldId id="306" r:id="rId10"/>
    <p:sldId id="267" r:id="rId11"/>
    <p:sldId id="262" r:id="rId12"/>
    <p:sldId id="268" r:id="rId13"/>
    <p:sldId id="263" r:id="rId14"/>
    <p:sldId id="264" r:id="rId15"/>
    <p:sldId id="307" r:id="rId16"/>
    <p:sldId id="302" r:id="rId17"/>
    <p:sldId id="265" r:id="rId18"/>
    <p:sldId id="310" r:id="rId19"/>
    <p:sldId id="311" r:id="rId20"/>
    <p:sldId id="308" r:id="rId21"/>
    <p:sldId id="312" r:id="rId22"/>
    <p:sldId id="309" r:id="rId23"/>
    <p:sldId id="313" r:id="rId24"/>
    <p:sldId id="314" r:id="rId25"/>
    <p:sldId id="266" r:id="rId26"/>
    <p:sldId id="269" r:id="rId27"/>
    <p:sldId id="273" r:id="rId28"/>
    <p:sldId id="270" r:id="rId29"/>
    <p:sldId id="271" r:id="rId30"/>
    <p:sldId id="315" r:id="rId31"/>
    <p:sldId id="272" r:id="rId32"/>
    <p:sldId id="274" r:id="rId33"/>
    <p:sldId id="282" r:id="rId34"/>
    <p:sldId id="275" r:id="rId35"/>
    <p:sldId id="280" r:id="rId36"/>
    <p:sldId id="281" r:id="rId37"/>
    <p:sldId id="276" r:id="rId38"/>
    <p:sldId id="277" r:id="rId39"/>
    <p:sldId id="278" r:id="rId40"/>
    <p:sldId id="279" r:id="rId41"/>
    <p:sldId id="283" r:id="rId42"/>
    <p:sldId id="284" r:id="rId43"/>
    <p:sldId id="285" r:id="rId44"/>
    <p:sldId id="286" r:id="rId45"/>
    <p:sldId id="287" r:id="rId46"/>
    <p:sldId id="288" r:id="rId47"/>
    <p:sldId id="290" r:id="rId48"/>
    <p:sldId id="291" r:id="rId49"/>
    <p:sldId id="292" r:id="rId50"/>
    <p:sldId id="293" r:id="rId51"/>
    <p:sldId id="294" r:id="rId52"/>
    <p:sldId id="295" r:id="rId53"/>
    <p:sldId id="289" r:id="rId54"/>
    <p:sldId id="296" r:id="rId55"/>
    <p:sldId id="297" r:id="rId56"/>
    <p:sldId id="298" r:id="rId57"/>
    <p:sldId id="299" r:id="rId58"/>
    <p:sldId id="300" r:id="rId59"/>
    <p:sldId id="301"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8858790D-9FD1-41F4-801B-F0DA813F7239}" type="datetimeFigureOut">
              <a:rPr lang="en-IN" smtClean="0"/>
              <a:t>30-09-2024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698646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58790D-9FD1-41F4-801B-F0DA813F7239}" type="datetimeFigureOut">
              <a:rPr lang="en-IN" smtClean="0"/>
              <a:t>30-09-2024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205520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58790D-9FD1-41F4-801B-F0DA813F7239}" type="datetimeFigureOut">
              <a:rPr lang="en-IN" smtClean="0"/>
              <a:t>30-09-2024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233541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8858790D-9FD1-41F4-801B-F0DA813F7239}" type="datetimeFigureOut">
              <a:rPr lang="en-IN" smtClean="0"/>
              <a:t>30-09-2024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1071432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58790D-9FD1-41F4-801B-F0DA813F7239}" type="datetimeFigureOut">
              <a:rPr lang="en-IN" smtClean="0"/>
              <a:t>30-09-2024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2006704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8858790D-9FD1-41F4-801B-F0DA813F7239}" type="datetimeFigureOut">
              <a:rPr lang="en-IN" smtClean="0"/>
              <a:t>30-09-2024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1612475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8858790D-9FD1-41F4-801B-F0DA813F7239}" type="datetimeFigureOut">
              <a:rPr lang="en-IN" smtClean="0"/>
              <a:t>30-09-2024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3795569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8858790D-9FD1-41F4-801B-F0DA813F7239}" type="datetimeFigureOut">
              <a:rPr lang="en-IN" smtClean="0"/>
              <a:t>30-09-2024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2530490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8790D-9FD1-41F4-801B-F0DA813F7239}" type="datetimeFigureOut">
              <a:rPr lang="en-IN" smtClean="0"/>
              <a:t>30-09-2024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2157984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8790D-9FD1-41F4-801B-F0DA813F7239}" type="datetimeFigureOut">
              <a:rPr lang="en-IN" smtClean="0"/>
              <a:t>30-09-2024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402624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58790D-9FD1-41F4-801B-F0DA813F7239}" type="datetimeFigureOut">
              <a:rPr lang="en-IN" smtClean="0"/>
              <a:t>30-09-2024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B7C177-339F-471E-B966-F78C68ACF2F8}" type="slidenum">
              <a:rPr lang="en-IN" smtClean="0"/>
              <a:t>‹#›</a:t>
            </a:fld>
            <a:endParaRPr lang="en-IN"/>
          </a:p>
        </p:txBody>
      </p:sp>
    </p:spTree>
    <p:extLst>
      <p:ext uri="{BB962C8B-B14F-4D97-AF65-F5344CB8AC3E}">
        <p14:creationId xmlns:p14="http://schemas.microsoft.com/office/powerpoint/2010/main" val="276495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8790D-9FD1-41F4-801B-F0DA813F7239}" type="datetimeFigureOut">
              <a:rPr lang="en-IN" smtClean="0"/>
              <a:t>30-09-2024</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7C177-339F-471E-B966-F78C68ACF2F8}" type="slidenum">
              <a:rPr lang="en-IN" smtClean="0"/>
              <a:t>‹#›</a:t>
            </a:fld>
            <a:endParaRPr lang="en-IN"/>
          </a:p>
        </p:txBody>
      </p:sp>
    </p:spTree>
    <p:extLst>
      <p:ext uri="{BB962C8B-B14F-4D97-AF65-F5344CB8AC3E}">
        <p14:creationId xmlns:p14="http://schemas.microsoft.com/office/powerpoint/2010/main" val="2363720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UNIT-IV</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6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8034" y="1039565"/>
            <a:ext cx="10818253" cy="5296841"/>
          </a:xfrm>
          <a:prstGeom prst="rect">
            <a:avLst/>
          </a:prstGeom>
        </p:spPr>
      </p:pic>
    </p:spTree>
    <p:extLst>
      <p:ext uri="{BB962C8B-B14F-4D97-AF65-F5344CB8AC3E}">
        <p14:creationId xmlns:p14="http://schemas.microsoft.com/office/powerpoint/2010/main" val="2006824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010" y="181711"/>
            <a:ext cx="11414975" cy="5447645"/>
          </a:xfrm>
          <a:prstGeom prst="rect">
            <a:avLst/>
          </a:prstGeom>
        </p:spPr>
        <p:txBody>
          <a:bodyPr wrap="square">
            <a:spAutoFit/>
          </a:bodyPr>
          <a:lstStyle/>
          <a:p>
            <a:r>
              <a:rPr lang="en-US" sz="2400" b="1" i="0" dirty="0" smtClean="0">
                <a:solidFill>
                  <a:srgbClr val="000000"/>
                </a:solidFill>
                <a:effectLst/>
                <a:latin typeface="Times New Roman" panose="02020603050405020304" pitchFamily="18" charset="0"/>
                <a:cs typeface="Times New Roman" panose="02020603050405020304" pitchFamily="18" charset="0"/>
              </a:rPr>
              <a:t>The Benefits of DG</a:t>
            </a:r>
            <a:endParaRPr lang="en-US" sz="2400" b="0" i="0" dirty="0" smtClean="0">
              <a:solidFill>
                <a:srgbClr val="000000"/>
              </a:solidFill>
              <a:effectLst/>
              <a:latin typeface="Times New Roman" panose="02020603050405020304" pitchFamily="18" charset="0"/>
              <a:cs typeface="Times New Roman" panose="02020603050405020304" pitchFamily="18" charset="0"/>
            </a:endParaRPr>
          </a:p>
          <a:p>
            <a:pPr algn="just">
              <a:lnSpc>
                <a:spcPct val="150000"/>
              </a:lnSpc>
            </a:pPr>
            <a:r>
              <a:rPr lang="en-US" sz="2400" b="0" i="0" dirty="0" smtClean="0">
                <a:solidFill>
                  <a:srgbClr val="000000"/>
                </a:solidFill>
                <a:effectLst/>
                <a:latin typeface="Times New Roman" panose="02020603050405020304" pitchFamily="18" charset="0"/>
                <a:cs typeface="Times New Roman" panose="02020603050405020304" pitchFamily="18" charset="0"/>
              </a:rPr>
              <a:t>There are a variety of benefits that come with distributed generation, including:</a:t>
            </a:r>
          </a:p>
          <a:p>
            <a:pPr marL="342900" indent="-342900">
              <a:lnSpc>
                <a:spcPct val="150000"/>
              </a:lnSpc>
              <a:buFont typeface="Arial" panose="020B0604020202020204" pitchFamily="34" charset="0"/>
              <a:buChar char="•"/>
            </a:pPr>
            <a:r>
              <a:rPr lang="en-US" sz="2400" b="1" i="0" dirty="0" smtClean="0">
                <a:solidFill>
                  <a:srgbClr val="000000"/>
                </a:solidFill>
                <a:effectLst/>
                <a:latin typeface="Times New Roman" panose="02020603050405020304" pitchFamily="18" charset="0"/>
                <a:cs typeface="Times New Roman" panose="02020603050405020304" pitchFamily="18" charset="0"/>
              </a:rPr>
              <a:t>Reduced Transmission and Distribution Losses</a:t>
            </a:r>
          </a:p>
          <a:p>
            <a:pPr algn="just">
              <a:lnSpc>
                <a:spcPct val="150000"/>
              </a:lnSpc>
            </a:pPr>
            <a:r>
              <a:rPr lang="en-US" sz="2400" b="0" i="0" dirty="0" smtClean="0">
                <a:solidFill>
                  <a:srgbClr val="000000"/>
                </a:solidFill>
                <a:effectLst/>
                <a:latin typeface="Times New Roman" panose="02020603050405020304" pitchFamily="18" charset="0"/>
                <a:cs typeface="Times New Roman" panose="02020603050405020304" pitchFamily="18" charset="0"/>
              </a:rPr>
              <a:t>When electricity is generated centrally and then transmitted over long distances to the end-user, there are typically losses along the way. With DG, transmission and distribution losses generally are much lower because the electricity is generated closer to where it will be used.</a:t>
            </a:r>
          </a:p>
          <a:p>
            <a:pPr marL="342900" indent="-342900">
              <a:lnSpc>
                <a:spcPct val="150000"/>
              </a:lnSpc>
              <a:buFont typeface="Arial" panose="020B0604020202020204" pitchFamily="34" charset="0"/>
              <a:buChar char="•"/>
            </a:pPr>
            <a:r>
              <a:rPr lang="en-US" sz="2400" b="1" i="0" dirty="0" smtClean="0">
                <a:solidFill>
                  <a:srgbClr val="000000"/>
                </a:solidFill>
                <a:effectLst/>
                <a:latin typeface="Times New Roman" panose="02020603050405020304" pitchFamily="18" charset="0"/>
                <a:cs typeface="Times New Roman" panose="02020603050405020304" pitchFamily="18" charset="0"/>
              </a:rPr>
              <a:t>Improved Grid Stability and Security</a:t>
            </a:r>
          </a:p>
          <a:p>
            <a:pPr algn="just">
              <a:lnSpc>
                <a:spcPct val="150000"/>
              </a:lnSpc>
            </a:pPr>
            <a:r>
              <a:rPr lang="en-US" sz="2400" b="0" i="0" dirty="0" smtClean="0">
                <a:solidFill>
                  <a:srgbClr val="000000"/>
                </a:solidFill>
                <a:effectLst/>
                <a:latin typeface="Times New Roman" panose="02020603050405020304" pitchFamily="18" charset="0"/>
                <a:cs typeface="Times New Roman" panose="02020603050405020304" pitchFamily="18" charset="0"/>
              </a:rPr>
              <a:t>DG can help improve the electrical grid's stability by providing backup power in the event of a grid outage. Additionally, DG can provide energy security in the event of a natural disaster or other emergencies.</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317678" y="5481884"/>
            <a:ext cx="11389217" cy="1200329"/>
          </a:xfrm>
          <a:prstGeom prst="rect">
            <a:avLst/>
          </a:prstGeom>
        </p:spPr>
        <p:txBody>
          <a:bodyPr wrap="square">
            <a:spAutoFit/>
          </a:bodyPr>
          <a:lstStyle/>
          <a:p>
            <a:pPr marL="342900" indent="-342900" algn="just">
              <a:buFont typeface="Arial" panose="020B0604020202020204" pitchFamily="34" charset="0"/>
              <a:buChar char="•"/>
            </a:pPr>
            <a:r>
              <a:rPr lang="en-US" sz="2400" b="1" i="0" dirty="0" smtClean="0">
                <a:solidFill>
                  <a:srgbClr val="000000"/>
                </a:solidFill>
                <a:effectLst/>
                <a:latin typeface="Times New Roman" panose="02020603050405020304" pitchFamily="18" charset="0"/>
                <a:cs typeface="Times New Roman" panose="02020603050405020304" pitchFamily="18" charset="0"/>
              </a:rPr>
              <a:t>Reduced Environmental Impact</a:t>
            </a:r>
          </a:p>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DG typically has a lower environmental impact than traditional energy generation due to the use of renewable energy sources and improved efficiency.</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380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042" y="317249"/>
            <a:ext cx="11912958" cy="2677656"/>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Uses of Distributed Generation </a:t>
            </a:r>
            <a:r>
              <a:rPr lang="en-US" sz="2400" dirty="0">
                <a:latin typeface="Times New Roman" panose="02020603050405020304" pitchFamily="18" charset="0"/>
                <a:cs typeface="Times New Roman" panose="02020603050405020304" pitchFamily="18" charset="0"/>
              </a:rPr>
              <a:t>The following are some examples of how distributed generations are used: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For supporting minor loads, distributed generation may be more cost-effective than even short-line additions.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It may be more cost-effective than laying a power cable in a remote area.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Provide the main energy, with a reserve and supplementary power provided by the grid.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Facilities can be designed to sell more electricity than the facility requires. </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79042" y="2976154"/>
            <a:ext cx="11402095" cy="1569660"/>
          </a:xfrm>
          <a:prstGeom prst="rect">
            <a:avLst/>
          </a:prstGeom>
        </p:spPr>
        <p:txBody>
          <a:bodyPr wrap="square">
            <a:spAutoFit/>
          </a:bodyPr>
          <a:lstStyle/>
          <a:p>
            <a:pPr marL="285750" indent="-28575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For reserve energy throughout power system downtime, for buildings that require continuous operation — such as hospitals, military bases, and prisons — and for companies that have significant expenses for enforced blackouts, such as data centers, banks, and the telecom and industrial sectors. </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85105" y="4545814"/>
            <a:ext cx="11350580" cy="1938992"/>
          </a:xfrm>
          <a:prstGeom prst="rect">
            <a:avLst/>
          </a:prstGeom>
        </p:spPr>
        <p:txBody>
          <a:bodyPr wrap="square">
            <a:spAutoFit/>
          </a:bodyPr>
          <a:lstStyle/>
          <a:p>
            <a:pPr marL="342900" indent="-342900" algn="just">
              <a:buFont typeface="Wingdings" panose="05000000000000000000" pitchFamily="2" charset="2"/>
              <a:buChar char="q"/>
            </a:pPr>
            <a:r>
              <a:rPr lang="en-US" sz="2400" dirty="0">
                <a:latin typeface="Times New Roman" panose="02020603050405020304" pitchFamily="18" charset="0"/>
                <a:cs typeface="Times New Roman" panose="02020603050405020304" pitchFamily="18" charset="0"/>
              </a:rPr>
              <a:t>Provide better power quality for sensitive electrical as well as other devices.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Using a renewable energy source or a cleaner power ability to minimize air pollutants at a location</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postpone or stop investing in transmission and distribution systems</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To give the utility with power or capability.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920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283804"/>
            <a:ext cx="12192000" cy="6574196"/>
          </a:xfrm>
          <a:prstGeom prst="rect">
            <a:avLst/>
          </a:prstGeom>
        </p:spPr>
      </p:pic>
    </p:spTree>
    <p:extLst>
      <p:ext uri="{BB962C8B-B14F-4D97-AF65-F5344CB8AC3E}">
        <p14:creationId xmlns:p14="http://schemas.microsoft.com/office/powerpoint/2010/main" val="3271523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860" y="893217"/>
            <a:ext cx="11299065" cy="3408112"/>
          </a:xfrm>
          <a:prstGeom prst="rect">
            <a:avLst/>
          </a:prstGeom>
        </p:spPr>
        <p:txBody>
          <a:bodyPr wrap="square">
            <a:spAutoFit/>
          </a:bodyPr>
          <a:lstStyle/>
          <a:p>
            <a:pPr marL="342900" indent="-342900">
              <a:lnSpc>
                <a:spcPct val="200000"/>
              </a:lnSpc>
              <a:buFont typeface="Arial" panose="020B0604020202020204" pitchFamily="34" charset="0"/>
              <a:buChar char="•"/>
            </a:pPr>
            <a:r>
              <a:rPr lang="en-US" sz="2800" b="1" i="0" dirty="0" smtClean="0">
                <a:solidFill>
                  <a:srgbClr val="000000"/>
                </a:solidFill>
                <a:effectLst/>
                <a:latin typeface="Times New Roman" panose="02020603050405020304" pitchFamily="18" charset="0"/>
                <a:cs typeface="Times New Roman" panose="02020603050405020304" pitchFamily="18" charset="0"/>
              </a:rPr>
              <a:t>Solar PV</a:t>
            </a:r>
          </a:p>
          <a:p>
            <a:pPr algn="just">
              <a:lnSpc>
                <a:spcPct val="200000"/>
              </a:lnSpc>
            </a:pPr>
            <a:r>
              <a:rPr lang="en-US" sz="2800" b="0" i="0" dirty="0" smtClean="0">
                <a:solidFill>
                  <a:srgbClr val="000000"/>
                </a:solidFill>
                <a:effectLst/>
                <a:latin typeface="Times New Roman" panose="02020603050405020304" pitchFamily="18" charset="0"/>
                <a:cs typeface="Times New Roman" panose="02020603050405020304" pitchFamily="18" charset="0"/>
              </a:rPr>
              <a:t>Solar photovoltaic (PV) systems are one of the most common types of DG systems. Solar PV panels convert sunlight into electricity, which can then be used to power homes and businesses.</a:t>
            </a:r>
          </a:p>
        </p:txBody>
      </p:sp>
    </p:spTree>
    <p:extLst>
      <p:ext uri="{BB962C8B-B14F-4D97-AF65-F5344CB8AC3E}">
        <p14:creationId xmlns:p14="http://schemas.microsoft.com/office/powerpoint/2010/main" val="71038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197993" y="2914180"/>
            <a:ext cx="7989196" cy="3074496"/>
          </a:xfrm>
          <a:prstGeom prst="rect">
            <a:avLst/>
          </a:prstGeom>
        </p:spPr>
      </p:pic>
      <p:sp>
        <p:nvSpPr>
          <p:cNvPr id="3" name="Rectangle 2"/>
          <p:cNvSpPr/>
          <p:nvPr/>
        </p:nvSpPr>
        <p:spPr>
          <a:xfrm>
            <a:off x="665407" y="858369"/>
            <a:ext cx="10590727" cy="1569660"/>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Wind Turbines</a:t>
            </a:r>
          </a:p>
          <a:p>
            <a:pPr algn="just"/>
            <a:r>
              <a:rPr lang="en-US" sz="2400" dirty="0">
                <a:solidFill>
                  <a:srgbClr val="000000"/>
                </a:solidFill>
                <a:latin typeface="Times New Roman" panose="02020603050405020304" pitchFamily="18" charset="0"/>
                <a:cs typeface="Times New Roman" panose="02020603050405020304" pitchFamily="18" charset="0"/>
              </a:rPr>
              <a:t>Wind turbines are another type of DG system that can be used to generate electricity. Wind turbines work by spinning blades in the wind, which turns a generator to produce electricity.</a:t>
            </a:r>
          </a:p>
        </p:txBody>
      </p:sp>
    </p:spTree>
    <p:extLst>
      <p:ext uri="{BB962C8B-B14F-4D97-AF65-F5344CB8AC3E}">
        <p14:creationId xmlns:p14="http://schemas.microsoft.com/office/powerpoint/2010/main" val="1321718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52762" y="2119312"/>
            <a:ext cx="6086475" cy="2619375"/>
          </a:xfrm>
          <a:prstGeom prst="rect">
            <a:avLst/>
          </a:prstGeom>
        </p:spPr>
      </p:pic>
      <p:sp>
        <p:nvSpPr>
          <p:cNvPr id="3" name="Rectangle 2"/>
          <p:cNvSpPr/>
          <p:nvPr/>
        </p:nvSpPr>
        <p:spPr>
          <a:xfrm>
            <a:off x="4128152" y="5021619"/>
            <a:ext cx="3935693" cy="369332"/>
          </a:xfrm>
          <a:prstGeom prst="rect">
            <a:avLst/>
          </a:prstGeom>
        </p:spPr>
        <p:txBody>
          <a:bodyPr wrap="none">
            <a:spAutoFit/>
          </a:bodyPr>
          <a:lstStyle/>
          <a:p>
            <a:r>
              <a:rPr lang="en-US" dirty="0">
                <a:solidFill>
                  <a:srgbClr val="000000"/>
                </a:solidFill>
                <a:latin typeface="Times New Roman" panose="02020603050405020304" pitchFamily="18" charset="0"/>
              </a:rPr>
              <a:t>Schematic diagram of the micro-turbine </a:t>
            </a:r>
            <a:endParaRPr lang="en-IN" dirty="0"/>
          </a:p>
        </p:txBody>
      </p:sp>
      <p:sp>
        <p:nvSpPr>
          <p:cNvPr id="4" name="Rectangle 3"/>
          <p:cNvSpPr/>
          <p:nvPr/>
        </p:nvSpPr>
        <p:spPr>
          <a:xfrm>
            <a:off x="588135" y="636051"/>
            <a:ext cx="11041487" cy="1569660"/>
          </a:xfrm>
          <a:prstGeom prst="rect">
            <a:avLst/>
          </a:prstGeom>
        </p:spPr>
        <p:txBody>
          <a:bodyPr wrap="square">
            <a:spAutoFit/>
          </a:bodyPr>
          <a:lstStyle/>
          <a:p>
            <a:pPr marL="342900" indent="-342900">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Micro turbines</a:t>
            </a:r>
          </a:p>
          <a:p>
            <a:pPr algn="just"/>
            <a:r>
              <a:rPr lang="en-US" sz="2400" dirty="0">
                <a:solidFill>
                  <a:srgbClr val="000000"/>
                </a:solidFill>
                <a:latin typeface="Times New Roman" panose="02020603050405020304" pitchFamily="18" charset="0"/>
                <a:cs typeface="Times New Roman" panose="02020603050405020304" pitchFamily="18" charset="0"/>
              </a:rPr>
              <a:t>Micro turbines are small turbines that can be used to generate electricity. Micro turbines are typically fueled by natural gas or biogas and can be used to power homes and businesses.</a:t>
            </a:r>
          </a:p>
        </p:txBody>
      </p:sp>
    </p:spTree>
    <p:extLst>
      <p:ext uri="{BB962C8B-B14F-4D97-AF65-F5344CB8AC3E}">
        <p14:creationId xmlns:p14="http://schemas.microsoft.com/office/powerpoint/2010/main" val="514231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910" y="300790"/>
            <a:ext cx="11539469" cy="230832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b="1" i="0" dirty="0" smtClean="0">
                <a:solidFill>
                  <a:srgbClr val="000000"/>
                </a:solidFill>
                <a:effectLst/>
                <a:latin typeface="Times New Roman" panose="02020603050405020304" pitchFamily="18" charset="0"/>
                <a:cs typeface="Times New Roman" panose="02020603050405020304" pitchFamily="18" charset="0"/>
              </a:rPr>
              <a:t>Combined Heat and Power (CHP)</a:t>
            </a:r>
          </a:p>
          <a:p>
            <a:pPr algn="just">
              <a:lnSpc>
                <a:spcPct val="150000"/>
              </a:lnSpc>
            </a:pPr>
            <a:r>
              <a:rPr lang="en-US" sz="2400" b="0" i="0" dirty="0" smtClean="0">
                <a:solidFill>
                  <a:srgbClr val="000000"/>
                </a:solidFill>
                <a:effectLst/>
                <a:latin typeface="Times New Roman" panose="02020603050405020304" pitchFamily="18" charset="0"/>
                <a:cs typeface="Times New Roman" panose="02020603050405020304" pitchFamily="18" charset="0"/>
              </a:rPr>
              <a:t>CHP systems are designed to generate both electricity and heat from a single fuel source. CHP systems are typically more efficient than traditional energy generation due to the use of waste heat to power the system.</a:t>
            </a:r>
          </a:p>
        </p:txBody>
      </p:sp>
      <p:pic>
        <p:nvPicPr>
          <p:cNvPr id="3" name="Picture 2"/>
          <p:cNvPicPr/>
          <p:nvPr/>
        </p:nvPicPr>
        <p:blipFill>
          <a:blip r:embed="rId2"/>
          <a:stretch>
            <a:fillRect/>
          </a:stretch>
        </p:blipFill>
        <p:spPr>
          <a:xfrm>
            <a:off x="1653758" y="2931086"/>
            <a:ext cx="8463772" cy="2833552"/>
          </a:xfrm>
          <a:prstGeom prst="rect">
            <a:avLst/>
          </a:prstGeom>
        </p:spPr>
      </p:pic>
      <p:sp>
        <p:nvSpPr>
          <p:cNvPr id="4" name="Rectangle 3"/>
          <p:cNvSpPr/>
          <p:nvPr/>
        </p:nvSpPr>
        <p:spPr>
          <a:xfrm>
            <a:off x="2837644" y="5764638"/>
            <a:ext cx="7279886" cy="388696"/>
          </a:xfrm>
          <a:prstGeom prst="rect">
            <a:avLst/>
          </a:prstGeom>
        </p:spPr>
        <p:txBody>
          <a:bodyPr wrap="square">
            <a:spAutoFit/>
          </a:bodyPr>
          <a:lstStyle/>
          <a:p>
            <a:pPr algn="ctr">
              <a:lnSpc>
                <a:spcPct val="107000"/>
              </a:lnSpc>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Basic configuration of </a:t>
            </a:r>
            <a:r>
              <a:rPr lang="en-IN" dirty="0">
                <a:solidFill>
                  <a:srgbClr val="1B1B1B"/>
                </a:solidFill>
                <a:latin typeface="Times New Roman" panose="02020603050405020304" pitchFamily="18" charset="0"/>
                <a:ea typeface="Times New Roman" panose="02020603050405020304" pitchFamily="18" charset="0"/>
                <a:cs typeface="Times New Roman" panose="02020603050405020304" pitchFamily="18" charset="0"/>
              </a:rPr>
              <a:t>Combustion Turbine with Heat Recovery Unit</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65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738648" y="1481204"/>
            <a:ext cx="9079605" cy="2762250"/>
          </a:xfrm>
          <a:prstGeom prst="rect">
            <a:avLst/>
          </a:prstGeom>
        </p:spPr>
      </p:pic>
      <p:sp>
        <p:nvSpPr>
          <p:cNvPr id="3" name="Rectangle 2"/>
          <p:cNvSpPr/>
          <p:nvPr/>
        </p:nvSpPr>
        <p:spPr>
          <a:xfrm>
            <a:off x="2779729" y="4844511"/>
            <a:ext cx="5859809" cy="388696"/>
          </a:xfrm>
          <a:prstGeom prst="rect">
            <a:avLst/>
          </a:prstGeom>
        </p:spPr>
        <p:txBody>
          <a:bodyPr wrap="none">
            <a:spAutoFit/>
          </a:bodyPr>
          <a:lstStyle/>
          <a:p>
            <a:pPr marL="457200" algn="ctr">
              <a:lnSpc>
                <a:spcPct val="107000"/>
              </a:lnSpc>
              <a:spcBef>
                <a:spcPts val="1200"/>
              </a:spcBef>
              <a:spcAft>
                <a:spcPts val="800"/>
              </a:spcAft>
            </a:pPr>
            <a:r>
              <a:rPr lang="en-IN" dirty="0">
                <a:latin typeface="Times New Roman" panose="02020603050405020304" pitchFamily="18" charset="0"/>
                <a:ea typeface="Calibri" panose="020F0502020204030204" pitchFamily="34" charset="0"/>
                <a:cs typeface="Times New Roman" panose="02020603050405020304" pitchFamily="18" charset="0"/>
              </a:rPr>
              <a:t>Basic configuration of </a:t>
            </a:r>
            <a:r>
              <a:rPr lang="en-IN" dirty="0">
                <a:solidFill>
                  <a:srgbClr val="1B1B1B"/>
                </a:solidFill>
                <a:latin typeface="Times New Roman" panose="02020603050405020304" pitchFamily="18" charset="0"/>
                <a:ea typeface="Times New Roman" panose="02020603050405020304" pitchFamily="18" charset="0"/>
                <a:cs typeface="Times New Roman" panose="02020603050405020304" pitchFamily="18" charset="0"/>
              </a:rPr>
              <a:t>Steam Boiler with Steam Turbine</a:t>
            </a: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119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4" y="735993"/>
            <a:ext cx="10783910" cy="4744376"/>
          </a:xfrm>
          <a:prstGeom prst="rect">
            <a:avLst/>
          </a:prstGeom>
        </p:spPr>
        <p:txBody>
          <a:bodyPr wrap="square">
            <a:spAutoFit/>
          </a:bodyPr>
          <a:lstStyle/>
          <a:p>
            <a:pPr algn="just">
              <a:lnSpc>
                <a:spcPct val="150000"/>
              </a:lnSpc>
              <a:spcAft>
                <a:spcPts val="800"/>
              </a:spcAft>
            </a:pPr>
            <a:r>
              <a:rPr lang="en-IN" sz="2800" dirty="0">
                <a:latin typeface="Times New Roman" panose="02020603050405020304" pitchFamily="18" charset="0"/>
                <a:ea typeface="Calibri" panose="020F0502020204030204" pitchFamily="34" charset="0"/>
                <a:cs typeface="Times New Roman" panose="02020603050405020304" pitchFamily="18" charset="0"/>
              </a:rPr>
              <a:t>A CHP power plant can deliver multiple benefits and advantages compared to conventional energy production:</a:t>
            </a:r>
          </a:p>
          <a:p>
            <a:pPr algn="just">
              <a:lnSpc>
                <a:spcPct val="150000"/>
              </a:lnSpc>
              <a:spcAft>
                <a:spcPts val="800"/>
              </a:spcAft>
            </a:pPr>
            <a:r>
              <a:rPr lang="en-IN" sz="2800" dirty="0">
                <a:solidFill>
                  <a:srgbClr val="313131"/>
                </a:solidFill>
                <a:latin typeface="Times New Roman" panose="02020603050405020304" pitchFamily="18" charset="0"/>
                <a:ea typeface="Calibri" panose="020F0502020204030204" pitchFamily="34" charset="0"/>
                <a:cs typeface="Times New Roman" panose="02020603050405020304" pitchFamily="18" charset="0"/>
              </a:rPr>
              <a:t>(</a:t>
            </a:r>
            <a:r>
              <a:rPr lang="en-IN" sz="2800" dirty="0" err="1">
                <a:solidFill>
                  <a:srgbClr val="313131"/>
                </a:solidFill>
                <a:latin typeface="Times New Roman" panose="02020603050405020304" pitchFamily="18" charset="0"/>
                <a:ea typeface="Calibri" panose="020F0502020204030204" pitchFamily="34" charset="0"/>
                <a:cs typeface="Times New Roman" panose="02020603050405020304" pitchFamily="18" charset="0"/>
              </a:rPr>
              <a:t>i</a:t>
            </a:r>
            <a:r>
              <a:rPr lang="en-IN" sz="2800" dirty="0">
                <a:solidFill>
                  <a:srgbClr val="313131"/>
                </a:solidFill>
                <a:latin typeface="Times New Roman" panose="02020603050405020304" pitchFamily="18" charset="0"/>
                <a:ea typeface="Calibri" panose="020F0502020204030204" pitchFamily="34" charset="0"/>
                <a:cs typeface="Times New Roman" panose="02020603050405020304" pitchFamily="18" charset="0"/>
              </a:rPr>
              <a:t>)Increased efficiency: CHP produces both electricity and heat and does so using less fuel compared to other energy plants. Plus, it captures heat and steam to generate additional power, further lowering the need for fuel.</a:t>
            </a:r>
            <a:endParaRPr lang="en-I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IN" sz="2800" dirty="0">
                <a:solidFill>
                  <a:srgbClr val="313131"/>
                </a:solidFill>
                <a:latin typeface="Times New Roman" panose="02020603050405020304" pitchFamily="18" charset="0"/>
                <a:ea typeface="Calibri" panose="020F0502020204030204" pitchFamily="34" charset="0"/>
                <a:cs typeface="Times New Roman" panose="02020603050405020304" pitchFamily="18" charset="0"/>
              </a:rPr>
              <a:t>(ii)</a:t>
            </a:r>
            <a:r>
              <a:rPr lang="en-IN" sz="2800" b="1" dirty="0">
                <a:solidFill>
                  <a:srgbClr val="313131"/>
                </a:solidFill>
                <a:latin typeface="Times New Roman" panose="02020603050405020304" pitchFamily="18" charset="0"/>
                <a:ea typeface="Calibri" panose="020F0502020204030204" pitchFamily="34" charset="0"/>
                <a:cs typeface="Times New Roman" panose="02020603050405020304" pitchFamily="18" charset="0"/>
              </a:rPr>
              <a:t> Reduced emissions:</a:t>
            </a:r>
            <a:r>
              <a:rPr lang="en-IN" sz="2800" dirty="0">
                <a:solidFill>
                  <a:srgbClr val="313131"/>
                </a:solidFill>
                <a:latin typeface="Times New Roman" panose="02020603050405020304" pitchFamily="18" charset="0"/>
                <a:ea typeface="Calibri" panose="020F0502020204030204" pitchFamily="34" charset="0"/>
                <a:cs typeface="Times New Roman" panose="02020603050405020304" pitchFamily="18" charset="0"/>
              </a:rPr>
              <a:t> Because CHP systems burn less fuel, they can reduce emission of greenhouse gases and other air pollutants.</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8879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408" y="706146"/>
            <a:ext cx="11221792" cy="4216026"/>
          </a:xfrm>
          <a:prstGeom prst="rect">
            <a:avLst/>
          </a:prstGeom>
        </p:spPr>
        <p:txBody>
          <a:bodyPr wrap="square">
            <a:spAutoFit/>
          </a:bodyPr>
          <a:lstStyle/>
          <a:p>
            <a:pPr>
              <a:lnSpc>
                <a:spcPct val="250000"/>
              </a:lnSpc>
              <a:spcAft>
                <a:spcPts val="0"/>
              </a:spcAft>
            </a:pPr>
            <a:r>
              <a:rPr lang="en-IN"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UNIT - IV</a:t>
            </a:r>
            <a:r>
              <a:rPr lang="en-I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IN"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NEED FOR DISTRIBUTED GENERATION</a:t>
            </a:r>
            <a:endParaRPr lang="en-IN" sz="28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250000"/>
              </a:lnSpc>
              <a:spcAft>
                <a:spcPts val="0"/>
              </a:spcAft>
            </a:pPr>
            <a:r>
              <a:rPr lang="en-I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Renewable sources in distributed generation </a:t>
            </a:r>
            <a:r>
              <a:rPr lang="en-IN" sz="2800" dirty="0" smtClean="0">
                <a:solidFill>
                  <a:srgbClr val="000000"/>
                </a:solidFill>
                <a:effectLst/>
                <a:latin typeface="Times New Roman" panose="02020603050405020304" pitchFamily="18" charset="0"/>
                <a:ea typeface="TimesNewRomanPSMT"/>
                <a:cs typeface="Times New Roman" panose="02020603050405020304" pitchFamily="18" charset="0"/>
              </a:rPr>
              <a:t>– </a:t>
            </a:r>
            <a:r>
              <a:rPr lang="en-I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Current scenario in distributed generation </a:t>
            </a:r>
            <a:r>
              <a:rPr lang="en-IN" sz="2800" dirty="0" smtClean="0">
                <a:solidFill>
                  <a:srgbClr val="000000"/>
                </a:solidFill>
                <a:effectLst/>
                <a:latin typeface="Times New Roman" panose="02020603050405020304" pitchFamily="18" charset="0"/>
                <a:ea typeface="TimesNewRomanPSMT"/>
                <a:cs typeface="Times New Roman" panose="02020603050405020304" pitchFamily="18" charset="0"/>
              </a:rPr>
              <a:t>– </a:t>
            </a:r>
            <a:r>
              <a:rPr lang="en-I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Planning of DGs </a:t>
            </a:r>
            <a:r>
              <a:rPr lang="en-IN" sz="2800" dirty="0" smtClean="0">
                <a:solidFill>
                  <a:srgbClr val="000000"/>
                </a:solidFill>
                <a:effectLst/>
                <a:latin typeface="Times New Roman" panose="02020603050405020304" pitchFamily="18" charset="0"/>
                <a:ea typeface="TimesNewRomanPSMT"/>
                <a:cs typeface="Times New Roman" panose="02020603050405020304" pitchFamily="18" charset="0"/>
              </a:rPr>
              <a:t>– </a:t>
            </a:r>
            <a:r>
              <a:rPr lang="en-I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Siting and sizing of DGs </a:t>
            </a:r>
            <a:r>
              <a:rPr lang="en-IN" sz="2800" dirty="0" smtClean="0">
                <a:solidFill>
                  <a:srgbClr val="000000"/>
                </a:solidFill>
                <a:effectLst/>
                <a:latin typeface="Times New Roman" panose="02020603050405020304" pitchFamily="18" charset="0"/>
                <a:ea typeface="TimesNewRomanPSMT"/>
                <a:cs typeface="Times New Roman" panose="02020603050405020304" pitchFamily="18" charset="0"/>
              </a:rPr>
              <a:t>– </a:t>
            </a:r>
            <a:r>
              <a:rPr lang="en-IN" sz="28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Optimal placement of DG sources in distribution systems</a:t>
            </a:r>
            <a:r>
              <a:rPr lang="en-IN" sz="2800" dirty="0" smtClean="0">
                <a:solidFill>
                  <a:srgbClr val="55555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I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5270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7983" y="478339"/>
            <a:ext cx="11144517" cy="1687963"/>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400" b="1" dirty="0">
                <a:solidFill>
                  <a:srgbClr val="000000"/>
                </a:solidFill>
                <a:latin typeface="Times New Roman" panose="02020603050405020304" pitchFamily="18" charset="0"/>
                <a:cs typeface="Times New Roman" panose="02020603050405020304" pitchFamily="18" charset="0"/>
              </a:rPr>
              <a:t>Natural-gas-Fired Fuel Cells</a:t>
            </a:r>
          </a:p>
          <a:p>
            <a:pPr algn="just">
              <a:lnSpc>
                <a:spcPct val="150000"/>
              </a:lnSpc>
            </a:pPr>
            <a:r>
              <a:rPr lang="en-US" sz="2400" dirty="0">
                <a:solidFill>
                  <a:srgbClr val="000000"/>
                </a:solidFill>
                <a:latin typeface="Times New Roman" panose="02020603050405020304" pitchFamily="18" charset="0"/>
                <a:cs typeface="Times New Roman" panose="02020603050405020304" pitchFamily="18" charset="0"/>
              </a:rPr>
              <a:t>Natural-gas-fired fuel cells are a type of DG system that uses natural gas to generate electricity. Fuel cells are typically very efficient and have a low environmental impact.</a:t>
            </a:r>
          </a:p>
        </p:txBody>
      </p:sp>
      <p:pic>
        <p:nvPicPr>
          <p:cNvPr id="3" name="Picture 2"/>
          <p:cNvPicPr/>
          <p:nvPr/>
        </p:nvPicPr>
        <p:blipFill>
          <a:blip r:embed="rId2"/>
          <a:stretch>
            <a:fillRect/>
          </a:stretch>
        </p:blipFill>
        <p:spPr>
          <a:xfrm>
            <a:off x="2639565" y="3024656"/>
            <a:ext cx="6452920" cy="3015535"/>
          </a:xfrm>
          <a:prstGeom prst="rect">
            <a:avLst/>
          </a:prstGeom>
        </p:spPr>
      </p:pic>
    </p:spTree>
    <p:extLst>
      <p:ext uri="{BB962C8B-B14F-4D97-AF65-F5344CB8AC3E}">
        <p14:creationId xmlns:p14="http://schemas.microsoft.com/office/powerpoint/2010/main" val="799283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892" y="974278"/>
            <a:ext cx="11131639" cy="1569660"/>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Times New Roman" panose="02020603050405020304" pitchFamily="18" charset="0"/>
                <a:ea typeface="Calibri" panose="020F0502020204030204" pitchFamily="34" charset="0"/>
              </a:rPr>
              <a:t>Fuel cells convert the chemical energy of a fuel directly to electrical energy by an electrochemical process. </a:t>
            </a:r>
            <a:endParaRPr lang="en-IN" sz="2400" dirty="0" smtClean="0">
              <a:latin typeface="Times New Roman" panose="02020603050405020304" pitchFamily="18" charset="0"/>
              <a:ea typeface="Calibri" panose="020F0502020204030204" pitchFamily="34" charset="0"/>
            </a:endParaRPr>
          </a:p>
          <a:p>
            <a:pPr marL="342900" indent="-342900" algn="just">
              <a:buFont typeface="Arial" panose="020B0604020202020204" pitchFamily="34" charset="0"/>
              <a:buChar char="•"/>
            </a:pPr>
            <a:r>
              <a:rPr lang="en-IN" sz="2400" dirty="0" smtClean="0">
                <a:latin typeface="Times New Roman" panose="02020603050405020304" pitchFamily="18" charset="0"/>
                <a:ea typeface="Calibri" panose="020F0502020204030204" pitchFamily="34" charset="0"/>
              </a:rPr>
              <a:t>Unlike </a:t>
            </a:r>
            <a:r>
              <a:rPr lang="en-IN" sz="2400" dirty="0">
                <a:latin typeface="Times New Roman" panose="02020603050405020304" pitchFamily="18" charset="0"/>
                <a:ea typeface="Calibri" panose="020F0502020204030204" pitchFamily="34" charset="0"/>
              </a:rPr>
              <a:t>solar and wind energy sources, fuel cells are capable of supplying power consistently and hence are more reliable. </a:t>
            </a:r>
            <a:endParaRPr lang="en-IN" sz="2400" dirty="0"/>
          </a:p>
        </p:txBody>
      </p:sp>
      <p:sp>
        <p:nvSpPr>
          <p:cNvPr id="3" name="Rectangle 2"/>
          <p:cNvSpPr/>
          <p:nvPr/>
        </p:nvSpPr>
        <p:spPr>
          <a:xfrm>
            <a:off x="613892" y="2543938"/>
            <a:ext cx="10577848" cy="830997"/>
          </a:xfrm>
          <a:prstGeom prst="rect">
            <a:avLst/>
          </a:prstGeom>
        </p:spPr>
        <p:txBody>
          <a:bodyPr wrap="square">
            <a:spAutoFit/>
          </a:bodyPr>
          <a:lstStyle/>
          <a:p>
            <a:pPr marL="285750" indent="-285750" algn="just">
              <a:buFont typeface="Arial" panose="020B0604020202020204" pitchFamily="34" charset="0"/>
              <a:buChar char="•"/>
            </a:pPr>
            <a:r>
              <a:rPr lang="en-IN" dirty="0">
                <a:latin typeface="Times New Roman" panose="02020603050405020304" pitchFamily="18" charset="0"/>
                <a:ea typeface="Calibri" panose="020F0502020204030204" pitchFamily="34" charset="0"/>
              </a:rPr>
              <a:t>. </a:t>
            </a:r>
            <a:r>
              <a:rPr lang="en-IN" sz="2400" dirty="0">
                <a:latin typeface="Times New Roman" panose="02020603050405020304" pitchFamily="18" charset="0"/>
                <a:ea typeface="Calibri" panose="020F0502020204030204" pitchFamily="34" charset="0"/>
              </a:rPr>
              <a:t>The most common fuel utilized in fuel cells is hydrogen, and they are categorized into different categories based on the electrolyte used. </a:t>
            </a:r>
            <a:endParaRPr lang="en-IN" sz="2400" dirty="0"/>
          </a:p>
        </p:txBody>
      </p:sp>
      <p:sp>
        <p:nvSpPr>
          <p:cNvPr id="4" name="Rectangle 3"/>
          <p:cNvSpPr/>
          <p:nvPr/>
        </p:nvSpPr>
        <p:spPr>
          <a:xfrm>
            <a:off x="819955" y="3474705"/>
            <a:ext cx="10783910" cy="1277850"/>
          </a:xfrm>
          <a:prstGeom prst="rect">
            <a:avLst/>
          </a:prstGeom>
        </p:spPr>
        <p:txBody>
          <a:bodyPr wrap="square">
            <a:spAutoFit/>
          </a:bodyPr>
          <a:lstStyle/>
          <a:p>
            <a:pPr marL="342900" indent="-342900" algn="just">
              <a:lnSpc>
                <a:spcPct val="107000"/>
              </a:lnSpc>
              <a:spcAft>
                <a:spcPts val="800"/>
              </a:spcAft>
              <a:buFont typeface="Arial" panose="020B0604020202020204" pitchFamily="34" charset="0"/>
              <a:buChar char="•"/>
            </a:pPr>
            <a:r>
              <a:rPr lang="en-IN" sz="2400" dirty="0">
                <a:latin typeface="Times New Roman" panose="02020603050405020304" pitchFamily="18" charset="0"/>
                <a:ea typeface="Calibri" panose="020F0502020204030204" pitchFamily="34" charset="0"/>
                <a:cs typeface="Times New Roman" panose="02020603050405020304" pitchFamily="18" charset="0"/>
              </a:rPr>
              <a:t>Guided by the flow field plates, fuel (hydrogen) is introduced on one side of the cell while an oxidizer (oxygen) enters from the opposite side. The entering hydrogen gas has a slight tendency to dissociate into protons and electrons as follows:</a:t>
            </a:r>
            <a:endParaRPr lang="en-IN"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p:nvPr/>
        </p:nvPicPr>
        <p:blipFill>
          <a:blip r:embed="rId2"/>
          <a:stretch>
            <a:fillRect/>
          </a:stretch>
        </p:blipFill>
        <p:spPr>
          <a:xfrm>
            <a:off x="4188315" y="4944595"/>
            <a:ext cx="2753397" cy="580442"/>
          </a:xfrm>
          <a:prstGeom prst="rect">
            <a:avLst/>
          </a:prstGeom>
        </p:spPr>
      </p:pic>
    </p:spTree>
    <p:extLst>
      <p:ext uri="{BB962C8B-B14F-4D97-AF65-F5344CB8AC3E}">
        <p14:creationId xmlns:p14="http://schemas.microsoft.com/office/powerpoint/2010/main" val="4020111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5" y="772865"/>
            <a:ext cx="11144519" cy="260019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800" b="1" dirty="0">
                <a:solidFill>
                  <a:srgbClr val="000000"/>
                </a:solidFill>
                <a:latin typeface="Times New Roman" panose="02020603050405020304" pitchFamily="18" charset="0"/>
                <a:cs typeface="Times New Roman" panose="02020603050405020304" pitchFamily="18" charset="0"/>
              </a:rPr>
              <a:t>Emergency Backup Generators</a:t>
            </a:r>
          </a:p>
          <a:p>
            <a:pPr algn="just">
              <a:lnSpc>
                <a:spcPct val="150000"/>
              </a:lnSpc>
            </a:pPr>
            <a:r>
              <a:rPr lang="en-US" sz="2800" dirty="0">
                <a:solidFill>
                  <a:srgbClr val="000000"/>
                </a:solidFill>
                <a:latin typeface="Times New Roman" panose="02020603050405020304" pitchFamily="18" charset="0"/>
                <a:cs typeface="Times New Roman" panose="02020603050405020304" pitchFamily="18" charset="0"/>
              </a:rPr>
              <a:t>Emergency backup generators are typically used to power homes and businesses in the event of a power outage. Backup generators can run on various fuel sources, including natural gas, propane, and diesel.</a:t>
            </a:r>
          </a:p>
        </p:txBody>
      </p:sp>
    </p:spTree>
    <p:extLst>
      <p:ext uri="{BB962C8B-B14F-4D97-AF65-F5344CB8AC3E}">
        <p14:creationId xmlns:p14="http://schemas.microsoft.com/office/powerpoint/2010/main" val="20217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9045" y="543662"/>
            <a:ext cx="11187851" cy="5857137"/>
          </a:xfrm>
          <a:prstGeom prst="rect">
            <a:avLst/>
          </a:prstGeom>
        </p:spPr>
      </p:pic>
    </p:spTree>
    <p:extLst>
      <p:ext uri="{BB962C8B-B14F-4D97-AF65-F5344CB8AC3E}">
        <p14:creationId xmlns:p14="http://schemas.microsoft.com/office/powerpoint/2010/main" val="3982724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6775" y="1096917"/>
            <a:ext cx="11419670" cy="5329641"/>
          </a:xfrm>
          <a:prstGeom prst="rect">
            <a:avLst/>
          </a:prstGeom>
        </p:spPr>
      </p:pic>
    </p:spTree>
    <p:extLst>
      <p:ext uri="{BB962C8B-B14F-4D97-AF65-F5344CB8AC3E}">
        <p14:creationId xmlns:p14="http://schemas.microsoft.com/office/powerpoint/2010/main" val="3516801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193" y="655269"/>
            <a:ext cx="11518007" cy="2677656"/>
          </a:xfrm>
          <a:prstGeom prst="rect">
            <a:avLst/>
          </a:prstGeom>
        </p:spPr>
        <p:txBody>
          <a:bodyPr wrap="square">
            <a:spAutoFit/>
          </a:bodyPr>
          <a:lstStyle/>
          <a:p>
            <a:pPr marL="342900" indent="-342900" algn="just">
              <a:buFont typeface="Wingdings" panose="05000000000000000000" pitchFamily="2" charset="2"/>
              <a:buChar char="q"/>
            </a:pPr>
            <a:r>
              <a:rPr lang="en-US" sz="2400" b="1" i="0" dirty="0" smtClean="0">
                <a:solidFill>
                  <a:srgbClr val="000000"/>
                </a:solidFill>
                <a:effectLst/>
                <a:latin typeface="Times New Roman" panose="02020603050405020304" pitchFamily="18" charset="0"/>
                <a:cs typeface="Times New Roman" panose="02020603050405020304" pitchFamily="18" charset="0"/>
              </a:rPr>
              <a:t>Advantages and Disadvantages of DG</a:t>
            </a:r>
            <a:endParaRPr lang="en-US" sz="2400" b="0" i="0" dirty="0" smtClean="0">
              <a:solidFill>
                <a:srgbClr val="000000"/>
              </a:solidFill>
              <a:effectLst/>
              <a:latin typeface="Times New Roman" panose="02020603050405020304" pitchFamily="18" charset="0"/>
              <a:cs typeface="Times New Roman" panose="02020603050405020304" pitchFamily="18" charset="0"/>
            </a:endParaRPr>
          </a:p>
          <a:p>
            <a:pPr algn="just"/>
            <a:r>
              <a:rPr lang="en-US" sz="2400" b="0" i="0" dirty="0" smtClean="0">
                <a:solidFill>
                  <a:srgbClr val="000000"/>
                </a:solidFill>
                <a:effectLst/>
                <a:latin typeface="Times New Roman" panose="02020603050405020304" pitchFamily="18" charset="0"/>
                <a:cs typeface="Times New Roman" panose="02020603050405020304" pitchFamily="18" charset="0"/>
              </a:rPr>
              <a:t>There are several advantages and disadvantages of DG, which include:</a:t>
            </a:r>
          </a:p>
          <a:p>
            <a:pPr algn="just"/>
            <a:r>
              <a:rPr lang="en-US" sz="2400" b="1" i="0" dirty="0" smtClean="0">
                <a:solidFill>
                  <a:srgbClr val="000000"/>
                </a:solidFill>
                <a:effectLst/>
                <a:latin typeface="Times New Roman" panose="02020603050405020304" pitchFamily="18" charset="0"/>
                <a:cs typeface="Times New Roman" panose="02020603050405020304" pitchFamily="18" charset="0"/>
              </a:rPr>
              <a:t>Advantages:</a:t>
            </a:r>
          </a:p>
          <a:p>
            <a:pPr algn="just">
              <a:buFont typeface="Arial" panose="020B0604020202020204" pitchFamily="34" charset="0"/>
              <a:buChar char="•"/>
            </a:pPr>
            <a:r>
              <a:rPr lang="en-US" sz="2400" b="0" i="0" dirty="0" smtClean="0">
                <a:solidFill>
                  <a:srgbClr val="000000"/>
                </a:solidFill>
                <a:effectLst/>
                <a:latin typeface="Times New Roman" panose="02020603050405020304" pitchFamily="18" charset="0"/>
                <a:cs typeface="Times New Roman" panose="02020603050405020304" pitchFamily="18" charset="0"/>
              </a:rPr>
              <a:t>Reduced transmission and distribution losses</a:t>
            </a:r>
          </a:p>
          <a:p>
            <a:pPr algn="just">
              <a:buFont typeface="Arial" panose="020B0604020202020204" pitchFamily="34" charset="0"/>
              <a:buChar char="•"/>
            </a:pPr>
            <a:r>
              <a:rPr lang="en-US" sz="2400" b="0" i="0" dirty="0" smtClean="0">
                <a:solidFill>
                  <a:srgbClr val="000000"/>
                </a:solidFill>
                <a:effectLst/>
                <a:latin typeface="Times New Roman" panose="02020603050405020304" pitchFamily="18" charset="0"/>
                <a:cs typeface="Times New Roman" panose="02020603050405020304" pitchFamily="18" charset="0"/>
              </a:rPr>
              <a:t>Improved grid stability and security</a:t>
            </a:r>
          </a:p>
          <a:p>
            <a:pPr algn="just">
              <a:buFont typeface="Arial" panose="020B0604020202020204" pitchFamily="34" charset="0"/>
              <a:buChar char="•"/>
            </a:pPr>
            <a:r>
              <a:rPr lang="en-US" sz="2400" b="0" i="0" dirty="0" smtClean="0">
                <a:solidFill>
                  <a:srgbClr val="000000"/>
                </a:solidFill>
                <a:effectLst/>
                <a:latin typeface="Times New Roman" panose="02020603050405020304" pitchFamily="18" charset="0"/>
                <a:cs typeface="Times New Roman" panose="02020603050405020304" pitchFamily="18" charset="0"/>
              </a:rPr>
              <a:t>Reduced environmental impact</a:t>
            </a:r>
          </a:p>
          <a:p>
            <a:pPr algn="just">
              <a:buFont typeface="Arial" panose="020B0604020202020204" pitchFamily="34" charset="0"/>
              <a:buChar char="•"/>
            </a:pPr>
            <a:r>
              <a:rPr lang="en-US" sz="2400" b="0" i="0" dirty="0" smtClean="0">
                <a:solidFill>
                  <a:srgbClr val="000000"/>
                </a:solidFill>
                <a:effectLst/>
                <a:latin typeface="Times New Roman" panose="02020603050405020304" pitchFamily="18" charset="0"/>
                <a:cs typeface="Times New Roman" panose="02020603050405020304" pitchFamily="18" charset="0"/>
              </a:rPr>
              <a:t>Increased efficiency</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459347" y="3855977"/>
            <a:ext cx="6096000" cy="1200329"/>
          </a:xfrm>
          <a:prstGeom prst="rect">
            <a:avLst/>
          </a:prstGeom>
        </p:spPr>
        <p:txBody>
          <a:bodyPr>
            <a:spAutoFit/>
          </a:bodyPr>
          <a:lstStyle/>
          <a:p>
            <a:pPr algn="just"/>
            <a:r>
              <a:rPr lang="en-US" sz="2400" b="1" i="0" dirty="0" smtClean="0">
                <a:solidFill>
                  <a:srgbClr val="000000"/>
                </a:solidFill>
                <a:effectLst/>
                <a:latin typeface="Times New Roman" panose="02020603050405020304" pitchFamily="18" charset="0"/>
                <a:cs typeface="Times New Roman" panose="02020603050405020304" pitchFamily="18" charset="0"/>
              </a:rPr>
              <a:t>Disadvantages:</a:t>
            </a:r>
          </a:p>
          <a:p>
            <a:pPr>
              <a:buFont typeface="Arial" panose="020B0604020202020204" pitchFamily="34" charset="0"/>
              <a:buChar char="•"/>
            </a:pPr>
            <a:r>
              <a:rPr lang="en-US" sz="2400" b="0" i="0" dirty="0" smtClean="0">
                <a:solidFill>
                  <a:srgbClr val="000000"/>
                </a:solidFill>
                <a:effectLst/>
                <a:latin typeface="Times New Roman" panose="02020603050405020304" pitchFamily="18" charset="0"/>
                <a:cs typeface="Times New Roman" panose="02020603050405020304" pitchFamily="18" charset="0"/>
              </a:rPr>
              <a:t>Initial investment cost</a:t>
            </a:r>
          </a:p>
          <a:p>
            <a:pPr>
              <a:buFont typeface="Arial" panose="020B0604020202020204" pitchFamily="34" charset="0"/>
              <a:buChar char="•"/>
            </a:pPr>
            <a:r>
              <a:rPr lang="en-US" sz="2400" b="0" i="0" dirty="0" smtClean="0">
                <a:solidFill>
                  <a:srgbClr val="000000"/>
                </a:solidFill>
                <a:effectLst/>
                <a:latin typeface="Times New Roman" panose="02020603050405020304" pitchFamily="18" charset="0"/>
                <a:cs typeface="Times New Roman" panose="02020603050405020304" pitchFamily="18" charset="0"/>
              </a:rPr>
              <a:t>Maintenance cost</a:t>
            </a:r>
            <a:endParaRPr lang="en-US" sz="2400" b="0" i="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0943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06" y="899307"/>
            <a:ext cx="11341994" cy="4587093"/>
          </a:xfrm>
          <a:prstGeom prst="rect">
            <a:avLst/>
          </a:prstGeom>
        </p:spPr>
      </p:pic>
    </p:spTree>
    <p:extLst>
      <p:ext uri="{BB962C8B-B14F-4D97-AF65-F5344CB8AC3E}">
        <p14:creationId xmlns:p14="http://schemas.microsoft.com/office/powerpoint/2010/main" val="4015688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4852" y="1294997"/>
            <a:ext cx="11857148" cy="4114129"/>
          </a:xfrm>
          <a:prstGeom prst="rect">
            <a:avLst/>
          </a:prstGeom>
        </p:spPr>
      </p:pic>
    </p:spTree>
    <p:extLst>
      <p:ext uri="{BB962C8B-B14F-4D97-AF65-F5344CB8AC3E}">
        <p14:creationId xmlns:p14="http://schemas.microsoft.com/office/powerpoint/2010/main" val="643743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90525" y="180304"/>
            <a:ext cx="11410950" cy="6490952"/>
          </a:xfrm>
          <a:prstGeom prst="rect">
            <a:avLst/>
          </a:prstGeom>
        </p:spPr>
      </p:pic>
    </p:spTree>
    <p:extLst>
      <p:ext uri="{BB962C8B-B14F-4D97-AF65-F5344CB8AC3E}">
        <p14:creationId xmlns:p14="http://schemas.microsoft.com/office/powerpoint/2010/main" val="2695172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457" y="0"/>
            <a:ext cx="11449318" cy="378565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INDIA In 2020, India has a solar generating capacity of about 39.2 GW, the sixth-largest in the world. The country's installed solar capacity is 44.3 GW as of 31 August 2021 and the target is around 50 GW by the end of 2021.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share of solar generation capacity in India's total electricity capacity India is expected to reach 10.75 in the run-up to the first quarter of 2021. The share of solar generation capacity in India's renewable power capacity is expected to reach 45% by the end of 2021. With a potential of 25 MW, NTPC </a:t>
            </a:r>
            <a:r>
              <a:rPr lang="en-US" sz="2400" dirty="0" err="1">
                <a:latin typeface="Times New Roman" panose="02020603050405020304" pitchFamily="18" charset="0"/>
                <a:cs typeface="Times New Roman" panose="02020603050405020304" pitchFamily="18" charset="0"/>
              </a:rPr>
              <a:t>Simhadri</a:t>
            </a:r>
            <a:r>
              <a:rPr lang="en-US" sz="2400" dirty="0">
                <a:latin typeface="Times New Roman" panose="02020603050405020304" pitchFamily="18" charset="0"/>
                <a:cs typeface="Times New Roman" panose="02020603050405020304" pitchFamily="18" charset="0"/>
              </a:rPr>
              <a:t> in Andhra Pradesh is India's biggest floating solar PV energy facility.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India's </a:t>
            </a:r>
            <a:r>
              <a:rPr lang="en-US" sz="2400" dirty="0">
                <a:latin typeface="Times New Roman" panose="02020603050405020304" pitchFamily="18" charset="0"/>
                <a:cs typeface="Times New Roman" panose="02020603050405020304" pitchFamily="18" charset="0"/>
              </a:rPr>
              <a:t>largest solar power facility, </a:t>
            </a:r>
            <a:r>
              <a:rPr lang="en-US" sz="2400" dirty="0" err="1">
                <a:latin typeface="Times New Roman" panose="02020603050405020304" pitchFamily="18" charset="0"/>
                <a:cs typeface="Times New Roman" panose="02020603050405020304" pitchFamily="18" charset="0"/>
              </a:rPr>
              <a:t>Bhadla</a:t>
            </a:r>
            <a:r>
              <a:rPr lang="en-US" sz="2400" dirty="0">
                <a:latin typeface="Times New Roman" panose="02020603050405020304" pitchFamily="18" charset="0"/>
                <a:cs typeface="Times New Roman" panose="02020603050405020304" pitchFamily="18" charset="0"/>
              </a:rPr>
              <a:t> Solar Park in Rajasthan, was the world's biggest solar park in terms of output and second in the area in March</a:t>
            </a:r>
            <a:r>
              <a:rPr lang="en-US" sz="2400" dirty="0" smtClean="0">
                <a:latin typeface="Times New Roman" panose="02020603050405020304" pitchFamily="18" charset="0"/>
                <a:cs typeface="Times New Roman" panose="02020603050405020304" pitchFamily="18" charset="0"/>
              </a:rPr>
              <a:t>.. </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759854" y="4380637"/>
            <a:ext cx="11088710" cy="2308324"/>
          </a:xfrm>
          <a:prstGeom prst="rect">
            <a:avLst/>
          </a:prstGeom>
        </p:spPr>
        <p:txBody>
          <a:bodyPr wrap="square">
            <a:spAutoFit/>
          </a:bodyPr>
          <a:lstStyle/>
          <a:p>
            <a:pPr>
              <a:buFont typeface="Arial" panose="020B0604020202020204" pitchFamily="34" charset="0"/>
              <a:buChar char="•"/>
            </a:pPr>
            <a:r>
              <a:rPr lang="en-IN" sz="2400" dirty="0">
                <a:solidFill>
                  <a:srgbClr val="202124"/>
                </a:solidFill>
                <a:latin typeface="Times New Roman" panose="02020603050405020304" pitchFamily="18" charset="0"/>
                <a:cs typeface="Times New Roman" panose="02020603050405020304" pitchFamily="18" charset="0"/>
              </a:rPr>
              <a:t>Rajasthan — 17.8 GW. Rajasthan has the highest solar power generation potential of any state in the country. ...</a:t>
            </a:r>
          </a:p>
          <a:p>
            <a:pPr>
              <a:buFont typeface="Arial" panose="020B0604020202020204" pitchFamily="34" charset="0"/>
              <a:buChar char="•"/>
            </a:pPr>
            <a:r>
              <a:rPr lang="en-IN" sz="2400" dirty="0">
                <a:solidFill>
                  <a:srgbClr val="202124"/>
                </a:solidFill>
                <a:latin typeface="Times New Roman" panose="02020603050405020304" pitchFamily="18" charset="0"/>
                <a:cs typeface="Times New Roman" panose="02020603050405020304" pitchFamily="18" charset="0"/>
              </a:rPr>
              <a:t>Gujarat — 10.13 GW. ...</a:t>
            </a:r>
          </a:p>
          <a:p>
            <a:pPr>
              <a:buFont typeface="Arial" panose="020B0604020202020204" pitchFamily="34" charset="0"/>
              <a:buChar char="•"/>
            </a:pPr>
            <a:r>
              <a:rPr lang="en-IN" sz="2400" dirty="0">
                <a:solidFill>
                  <a:srgbClr val="202124"/>
                </a:solidFill>
                <a:latin typeface="Times New Roman" panose="02020603050405020304" pitchFamily="18" charset="0"/>
                <a:cs typeface="Times New Roman" panose="02020603050405020304" pitchFamily="18" charset="0"/>
              </a:rPr>
              <a:t>Karnataka — 9.05 GW. ...</a:t>
            </a:r>
          </a:p>
          <a:p>
            <a:pPr>
              <a:buFont typeface="Arial" panose="020B0604020202020204" pitchFamily="34" charset="0"/>
              <a:buChar char="•"/>
            </a:pPr>
            <a:r>
              <a:rPr lang="en-IN" sz="2400" dirty="0">
                <a:solidFill>
                  <a:srgbClr val="202124"/>
                </a:solidFill>
                <a:latin typeface="Times New Roman" panose="02020603050405020304" pitchFamily="18" charset="0"/>
                <a:cs typeface="Times New Roman" panose="02020603050405020304" pitchFamily="18" charset="0"/>
              </a:rPr>
              <a:t>Tamil Nadu- 6.8 GW. ...</a:t>
            </a:r>
          </a:p>
          <a:p>
            <a:pPr>
              <a:buFont typeface="Arial" panose="020B0604020202020204" pitchFamily="34" charset="0"/>
              <a:buChar char="•"/>
            </a:pPr>
            <a:r>
              <a:rPr lang="en-IN" sz="2400" dirty="0">
                <a:solidFill>
                  <a:srgbClr val="202124"/>
                </a:solidFill>
                <a:latin typeface="Times New Roman" panose="02020603050405020304" pitchFamily="18" charset="0"/>
                <a:cs typeface="Times New Roman" panose="02020603050405020304" pitchFamily="18" charset="0"/>
              </a:rPr>
              <a:t>Maharashtra — 4.8 GW.</a:t>
            </a:r>
            <a:endParaRPr lang="en-IN" sz="2400" b="0" i="0" dirty="0">
              <a:solidFill>
                <a:srgbClr val="202124"/>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04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46534" y="730406"/>
            <a:ext cx="11234604" cy="1533525"/>
          </a:xfrm>
          <a:prstGeom prst="rect">
            <a:avLst/>
          </a:prstGeom>
        </p:spPr>
      </p:pic>
      <p:pic>
        <p:nvPicPr>
          <p:cNvPr id="5" name="Picture 4"/>
          <p:cNvPicPr>
            <a:picLocks noChangeAspect="1"/>
          </p:cNvPicPr>
          <p:nvPr/>
        </p:nvPicPr>
        <p:blipFill>
          <a:blip r:embed="rId3"/>
          <a:stretch>
            <a:fillRect/>
          </a:stretch>
        </p:blipFill>
        <p:spPr>
          <a:xfrm>
            <a:off x="754354" y="2378231"/>
            <a:ext cx="10039350" cy="3724275"/>
          </a:xfrm>
          <a:prstGeom prst="rect">
            <a:avLst/>
          </a:prstGeom>
        </p:spPr>
      </p:pic>
    </p:spTree>
    <p:extLst>
      <p:ext uri="{BB962C8B-B14F-4D97-AF65-F5344CB8AC3E}">
        <p14:creationId xmlns:p14="http://schemas.microsoft.com/office/powerpoint/2010/main" val="2140250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4494" y="1449813"/>
            <a:ext cx="9235427" cy="4088102"/>
          </a:xfrm>
          <a:prstGeom prst="rect">
            <a:avLst/>
          </a:prstGeom>
        </p:spPr>
      </p:pic>
    </p:spTree>
    <p:extLst>
      <p:ext uri="{BB962C8B-B14F-4D97-AF65-F5344CB8AC3E}">
        <p14:creationId xmlns:p14="http://schemas.microsoft.com/office/powerpoint/2010/main" val="2094001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0914" y="1298418"/>
            <a:ext cx="10599312" cy="4909199"/>
          </a:xfrm>
          <a:prstGeom prst="rect">
            <a:avLst/>
          </a:prstGeom>
        </p:spPr>
      </p:pic>
    </p:spTree>
    <p:extLst>
      <p:ext uri="{BB962C8B-B14F-4D97-AF65-F5344CB8AC3E}">
        <p14:creationId xmlns:p14="http://schemas.microsoft.com/office/powerpoint/2010/main" val="4036629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7577" y="416349"/>
            <a:ext cx="11616744" cy="6151876"/>
          </a:xfrm>
          <a:prstGeom prst="rect">
            <a:avLst/>
          </a:prstGeom>
        </p:spPr>
      </p:pic>
    </p:spTree>
    <p:extLst>
      <p:ext uri="{BB962C8B-B14F-4D97-AF65-F5344CB8AC3E}">
        <p14:creationId xmlns:p14="http://schemas.microsoft.com/office/powerpoint/2010/main" val="3411132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23494" y="373487"/>
            <a:ext cx="9517486" cy="5602310"/>
          </a:xfrm>
          <a:prstGeom prst="rect">
            <a:avLst/>
          </a:prstGeom>
        </p:spPr>
      </p:pic>
    </p:spTree>
    <p:extLst>
      <p:ext uri="{BB962C8B-B14F-4D97-AF65-F5344CB8AC3E}">
        <p14:creationId xmlns:p14="http://schemas.microsoft.com/office/powerpoint/2010/main" val="126416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9497" y="697279"/>
            <a:ext cx="11466491"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distributed generations are basically real, and reactive power supported to distribution power system networks</a:t>
            </a:r>
            <a:r>
              <a:rPr lang="en-US" sz="2400" dirty="0">
                <a:solidFill>
                  <a:srgbClr val="FF0000"/>
                </a:solidFill>
                <a:latin typeface="Times New Roman" panose="02020603050405020304" pitchFamily="18" charset="0"/>
                <a:cs typeface="Times New Roman" panose="02020603050405020304" pitchFamily="18" charset="0"/>
              </a:rPr>
              <a:t>. The real and reactive power delivered to the system depends on the type of DGs are used</a:t>
            </a:r>
            <a:r>
              <a:rPr lang="en-US" sz="2400" dirty="0">
                <a:latin typeface="Times New Roman" panose="02020603050405020304" pitchFamily="18" charset="0"/>
                <a:cs typeface="Times New Roman" panose="02020603050405020304" pitchFamily="18" charset="0"/>
              </a:rPr>
              <a:t>. On the basis of real and reactive power delivery, the DGs are classified in four categories are as follows:</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549496" y="2416505"/>
            <a:ext cx="11466491" cy="3785652"/>
          </a:xfrm>
          <a:prstGeom prst="rect">
            <a:avLst/>
          </a:prstGeom>
        </p:spPr>
        <p:txBody>
          <a:bodyPr wrap="square">
            <a:spAutoFit/>
          </a:bodyPr>
          <a:lstStyle/>
          <a:p>
            <a:pPr marL="400050" indent="-400050" algn="just">
              <a:buAutoNum type="romanLcParenBoth"/>
            </a:pPr>
            <a:r>
              <a:rPr lang="en-US" sz="2400" dirty="0" smtClean="0">
                <a:latin typeface="Times New Roman" panose="02020603050405020304" pitchFamily="18" charset="0"/>
                <a:cs typeface="Times New Roman" panose="02020603050405020304" pitchFamily="18" charset="0"/>
              </a:rPr>
              <a:t>DG1 </a:t>
            </a:r>
            <a:r>
              <a:rPr lang="en-US" sz="2400" dirty="0">
                <a:latin typeface="Times New Roman" panose="02020603050405020304" pitchFamily="18" charset="0"/>
                <a:cs typeface="Times New Roman" panose="02020603050405020304" pitchFamily="18" charset="0"/>
              </a:rPr>
              <a:t>(named as T1): DG1 only real power supported to system at unity power factor. For example, photovoltaic cell, solar systems, biogas, etc</a:t>
            </a:r>
            <a:r>
              <a:rPr lang="en-US" sz="2400" dirty="0" smtClean="0">
                <a:latin typeface="Times New Roman" panose="02020603050405020304" pitchFamily="18" charset="0"/>
                <a:cs typeface="Times New Roman" panose="02020603050405020304" pitchFamily="18" charset="0"/>
              </a:rPr>
              <a:t>.</a:t>
            </a:r>
          </a:p>
          <a:p>
            <a:pPr marL="400050" indent="-400050" algn="just">
              <a:buAutoNum type="romanL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DG2 (named as T2): DG2 real and reactive power supported to system and operating at 0.80–0.99 leading power factors. For examples wind, tidal, wave, geo-thermal etc. </a:t>
            </a:r>
            <a:endParaRPr lang="en-US" sz="2400" dirty="0" smtClean="0">
              <a:latin typeface="Times New Roman" panose="02020603050405020304" pitchFamily="18" charset="0"/>
              <a:cs typeface="Times New Roman" panose="02020603050405020304" pitchFamily="18" charset="0"/>
            </a:endParaRPr>
          </a:p>
          <a:p>
            <a:pPr marL="400050" indent="-400050" algn="just">
              <a:buAutoNum type="romanL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DG3 (named as T3): DG3 only reactive power supported for the system and operating at 0.00 power factor. For example, </a:t>
            </a:r>
            <a:r>
              <a:rPr lang="en-US" sz="2400" dirty="0" smtClean="0">
                <a:latin typeface="Times New Roman" panose="02020603050405020304" pitchFamily="18" charset="0"/>
                <a:cs typeface="Times New Roman" panose="02020603050405020304" pitchFamily="18" charset="0"/>
              </a:rPr>
              <a:t>synchronous </a:t>
            </a:r>
            <a:r>
              <a:rPr lang="en-US" sz="2400" dirty="0">
                <a:latin typeface="Times New Roman" panose="02020603050405020304" pitchFamily="18" charset="0"/>
                <a:cs typeface="Times New Roman" panose="02020603050405020304" pitchFamily="18" charset="0"/>
              </a:rPr>
              <a:t>condenser, bank of inductor and bank of capacitors etc. </a:t>
            </a:r>
            <a:endParaRPr lang="en-US" sz="2400" dirty="0" smtClean="0">
              <a:latin typeface="Times New Roman" panose="02020603050405020304" pitchFamily="18" charset="0"/>
              <a:cs typeface="Times New Roman" panose="02020603050405020304" pitchFamily="18" charset="0"/>
            </a:endParaRPr>
          </a:p>
          <a:p>
            <a:pPr marL="400050" indent="-400050" algn="just">
              <a:buAutoNum type="romanL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DG4 (named as T4): DG4 delivered reactive power to the system and absorb real power from system and operating at 0.80–0.99 lagging power factor. For example doubly fed induction generators based wind etc.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976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77858"/>
            <a:ext cx="11788462" cy="2308324"/>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Besides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advantages, DG technology is also associated with some disadvantages if not installed at the optimal locations </a:t>
            </a:r>
            <a:r>
              <a:rPr lang="en-US" sz="2400" dirty="0" smtClean="0">
                <a:latin typeface="Times New Roman" panose="02020603050405020304" pitchFamily="18" charset="0"/>
                <a:cs typeface="Times New Roman" panose="02020603050405020304" pitchFamily="18" charset="0"/>
              </a:rPr>
              <a:t>.</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DG may lead to stability problems. Bidirectional power flow may lead to problems of protection. Furthermore, problems of frequency may occur along with islanding difficulties. Therefore, the following important issues and facts need to be considered </a:t>
            </a:r>
            <a:r>
              <a:rPr lang="en-US" sz="2400" dirty="0" err="1">
                <a:latin typeface="Times New Roman" panose="02020603050405020304" pitchFamily="18" charset="0"/>
                <a:cs typeface="Times New Roman" panose="02020603050405020304" pitchFamily="18" charset="0"/>
              </a:rPr>
              <a:t>visà-vis</a:t>
            </a:r>
            <a:r>
              <a:rPr lang="en-US" sz="2400" dirty="0">
                <a:latin typeface="Times New Roman" panose="02020603050405020304" pitchFamily="18" charset="0"/>
                <a:cs typeface="Times New Roman" panose="02020603050405020304" pitchFamily="18" charset="0"/>
              </a:rPr>
              <a:t> installation and sizing of DGs</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85103" y="3110094"/>
            <a:ext cx="11157398" cy="1200329"/>
          </a:xfrm>
          <a:prstGeom prst="rect">
            <a:avLst/>
          </a:prstGeom>
        </p:spPr>
        <p:txBody>
          <a:bodyPr wrap="square">
            <a:spAutoFit/>
          </a:bodyPr>
          <a:lstStyle/>
          <a:p>
            <a:pPr algn="just"/>
            <a:r>
              <a:rPr lang="en-US" dirty="0" err="1"/>
              <a:t>i</a:t>
            </a:r>
            <a:r>
              <a:rPr lang="en-US" sz="2400" dirty="0">
                <a:latin typeface="Times New Roman" panose="02020603050405020304" pitchFamily="18" charset="0"/>
                <a:cs typeface="Times New Roman" panose="02020603050405020304" pitchFamily="18" charset="0"/>
              </a:rPr>
              <a:t>. The types of DGs are a crucial factor to achieve optimal performance of the distribution system. The nature of injected power from DG units is exclusively depends upon type of DG is to be installed as requirement of load</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85103" y="4434336"/>
            <a:ext cx="11157398" cy="1569660"/>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ii. The </a:t>
            </a:r>
            <a:r>
              <a:rPr lang="en-US" sz="2400" dirty="0">
                <a:latin typeface="Times New Roman" panose="02020603050405020304" pitchFamily="18" charset="0"/>
                <a:cs typeface="Times New Roman" panose="02020603050405020304" pitchFamily="18" charset="0"/>
              </a:rPr>
              <a:t>sizing and location parameters of DG have to be carefully determined to improve the overall performance and efficiency of the system technically.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iii</a:t>
            </a:r>
            <a:r>
              <a:rPr lang="en-US" sz="2400" dirty="0">
                <a:latin typeface="Times New Roman" panose="02020603050405020304" pitchFamily="18" charset="0"/>
                <a:cs typeface="Times New Roman" panose="02020603050405020304" pitchFamily="18" charset="0"/>
              </a:rPr>
              <a:t>. Evaluate the number and rating (size) of DGs to be placed in the power system for economic operation of the system. Since over size DG cause bidirectional power flow.</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6077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803" y="781095"/>
            <a:ext cx="11105882" cy="120032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iv. Analyze the system security elements for carrying out continuous duty and maintain the appropriate indices (voltage profile index, power loss index, penetration level index and short-circuit level index) within acceptable limits</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845712" y="2571259"/>
            <a:ext cx="10242998" cy="1687963"/>
          </a:xfrm>
          <a:prstGeom prst="rect">
            <a:avLst/>
          </a:prstGeom>
        </p:spPr>
        <p:txBody>
          <a:bodyPr wrap="square">
            <a:spAutoFit/>
          </a:bodyPr>
          <a:lstStyle/>
          <a:p>
            <a:pPr algn="just">
              <a:lnSpc>
                <a:spcPct val="150000"/>
              </a:lnSpc>
            </a:pPr>
            <a:r>
              <a:rPr lang="en-US" sz="2400" dirty="0" smtClean="0">
                <a:solidFill>
                  <a:srgbClr val="FF0000"/>
                </a:solidFill>
                <a:latin typeface="Times New Roman" panose="02020603050405020304" pitchFamily="18" charset="0"/>
                <a:cs typeface="Times New Roman" panose="02020603050405020304" pitchFamily="18" charset="0"/>
              </a:rPr>
              <a:t>Therefore, the installation of the DG becomes very crucial for reliable operation and to meet the demand of the consumers. Subsequently, these aspects need to be considered in detail for optimum sizing and siting of DG.</a:t>
            </a:r>
            <a:endParaRPr lang="en-IN"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434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1014" y="600584"/>
            <a:ext cx="11311944" cy="4411785"/>
          </a:xfrm>
          <a:prstGeom prst="rect">
            <a:avLst/>
          </a:prstGeom>
        </p:spPr>
        <p:txBody>
          <a:bodyPr wrap="square">
            <a:spAutoFit/>
          </a:bodyPr>
          <a:lstStyle/>
          <a:p>
            <a:pPr marL="342900" indent="-342900" algn="just">
              <a:lnSpc>
                <a:spcPct val="200000"/>
              </a:lnSpc>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DG planning is a very important issue with installation of DG in all over world for delivering real and reactive power to the system.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DG planning means the proper location and size as well as properly coordinated control of multiple DGs in the distribution power system networks.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20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various combinations of DG planning as follows: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size only (ii) location only (iii) size and location (iv) size, location and numbers, (v) size, location, number and type.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6583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9802" y="690737"/>
            <a:ext cx="11131639" cy="4893647"/>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various advantages of optimal DG planning are as follows: </a:t>
            </a:r>
            <a:endParaRPr lang="en-US" sz="24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romanLcParenBoth"/>
            </a:pPr>
            <a:r>
              <a:rPr lang="en-US" sz="2400" dirty="0" smtClean="0">
                <a:latin typeface="Times New Roman" panose="02020603050405020304" pitchFamily="18" charset="0"/>
                <a:cs typeface="Times New Roman" panose="02020603050405020304" pitchFamily="18" charset="0"/>
              </a:rPr>
              <a:t>reduce </a:t>
            </a:r>
            <a:r>
              <a:rPr lang="en-US" sz="2400" dirty="0">
                <a:latin typeface="Times New Roman" panose="02020603050405020304" pitchFamily="18" charset="0"/>
                <a:cs typeface="Times New Roman" panose="02020603050405020304" pitchFamily="18" charset="0"/>
              </a:rPr>
              <a:t>real and reactive power </a:t>
            </a:r>
            <a:r>
              <a:rPr lang="en-US" sz="2400" dirty="0" smtClean="0">
                <a:latin typeface="Times New Roman" panose="02020603050405020304" pitchFamily="18" charset="0"/>
                <a:cs typeface="Times New Roman" panose="02020603050405020304" pitchFamily="18" charset="0"/>
              </a:rPr>
              <a:t>loss</a:t>
            </a:r>
          </a:p>
          <a:p>
            <a:pPr marL="514350" indent="-514350" algn="just">
              <a:lnSpc>
                <a:spcPct val="150000"/>
              </a:lnSpc>
              <a:buAutoNum type="romanLcParenBoth"/>
            </a:pPr>
            <a:r>
              <a:rPr lang="en-US" sz="2400" dirty="0" smtClean="0">
                <a:latin typeface="Times New Roman" panose="02020603050405020304" pitchFamily="18" charset="0"/>
                <a:cs typeface="Times New Roman" panose="02020603050405020304" pitchFamily="18" charset="0"/>
              </a:rPr>
              <a:t>reduces </a:t>
            </a:r>
            <a:r>
              <a:rPr lang="en-US" sz="2400" dirty="0">
                <a:latin typeface="Times New Roman" panose="02020603050405020304" pitchFamily="18" charset="0"/>
                <a:cs typeface="Times New Roman" panose="02020603050405020304" pitchFamily="18" charset="0"/>
              </a:rPr>
              <a:t>power system </a:t>
            </a:r>
            <a:r>
              <a:rPr lang="en-US" sz="2400" dirty="0" smtClean="0">
                <a:latin typeface="Times New Roman" panose="02020603050405020304" pitchFamily="18" charset="0"/>
                <a:cs typeface="Times New Roman" panose="02020603050405020304" pitchFamily="18" charset="0"/>
              </a:rPr>
              <a:t>oscillations</a:t>
            </a:r>
          </a:p>
          <a:p>
            <a:pPr marL="514350" indent="-514350" algn="just">
              <a:lnSpc>
                <a:spcPct val="150000"/>
              </a:lnSpc>
              <a:buAutoNum type="romanLcParenBoth"/>
            </a:pPr>
            <a:r>
              <a:rPr lang="en-US" sz="2400" dirty="0" smtClean="0">
                <a:latin typeface="Times New Roman" panose="02020603050405020304" pitchFamily="18" charset="0"/>
                <a:cs typeface="Times New Roman" panose="02020603050405020304" pitchFamily="18" charset="0"/>
              </a:rPr>
              <a:t>enhance </a:t>
            </a:r>
            <a:r>
              <a:rPr lang="en-US" sz="2400" dirty="0">
                <a:latin typeface="Times New Roman" panose="02020603050405020304" pitchFamily="18" charset="0"/>
                <a:cs typeface="Times New Roman" panose="02020603050405020304" pitchFamily="18" charset="0"/>
              </a:rPr>
              <a:t>power system stability, such as voltage, frequency and rotor angle </a:t>
            </a:r>
            <a:r>
              <a:rPr lang="en-US" sz="2400" dirty="0" smtClean="0">
                <a:latin typeface="Times New Roman" panose="02020603050405020304" pitchFamily="18" charset="0"/>
                <a:cs typeface="Times New Roman" panose="02020603050405020304" pitchFamily="18" charset="0"/>
              </a:rPr>
              <a:t>stability</a:t>
            </a:r>
          </a:p>
          <a:p>
            <a:pPr marL="514350" indent="-514350" algn="just">
              <a:lnSpc>
                <a:spcPct val="150000"/>
              </a:lnSpc>
              <a:buAutoNum type="romanL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enhance power system reliability and security </a:t>
            </a:r>
            <a:endParaRPr lang="en-US" sz="24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romanL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enhance power system </a:t>
            </a:r>
            <a:r>
              <a:rPr lang="en-US" sz="2400" dirty="0" err="1">
                <a:latin typeface="Times New Roman" panose="02020603050405020304" pitchFamily="18" charset="0"/>
                <a:cs typeface="Times New Roman" panose="02020603050405020304" pitchFamily="18" charset="0"/>
              </a:rPr>
              <a:t>loadability</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romanL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enhance available power transfer capacity </a:t>
            </a:r>
            <a:endParaRPr lang="en-US" sz="24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romanL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reduce power conjunction of line </a:t>
            </a:r>
            <a:endParaRPr lang="en-US" sz="2400" dirty="0" smtClean="0">
              <a:latin typeface="Times New Roman" panose="02020603050405020304" pitchFamily="18" charset="0"/>
              <a:cs typeface="Times New Roman" panose="02020603050405020304" pitchFamily="18" charset="0"/>
            </a:endParaRPr>
          </a:p>
          <a:p>
            <a:pPr marL="514350" indent="-514350" algn="just">
              <a:lnSpc>
                <a:spcPct val="150000"/>
              </a:lnSpc>
              <a:buAutoNum type="romanLcParenBoth"/>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increase band of operation of system hence system is more flexible operation.</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499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88" y="697279"/>
            <a:ext cx="11608157" cy="1938992"/>
          </a:xfrm>
          <a:prstGeom prst="rect">
            <a:avLst/>
          </a:prstGeom>
        </p:spPr>
        <p:txBody>
          <a:bodyPr wrap="square">
            <a:spAutoFit/>
          </a:bodyPr>
          <a:lstStyle/>
          <a:p>
            <a:pPr marL="342900" indent="-342900" algn="just">
              <a:buFont typeface="Arial" panose="020B0604020202020204" pitchFamily="34" charset="0"/>
              <a:buChar char="•"/>
            </a:pPr>
            <a:r>
              <a:rPr lang="en-IN" sz="2400" dirty="0">
                <a:latin typeface="Times New Roman" panose="02020603050405020304" pitchFamily="18" charset="0"/>
                <a:cs typeface="Times New Roman" panose="02020603050405020304" pitchFamily="18" charset="0"/>
              </a:rPr>
              <a:t>The DG planning are achieved by conventional and optimization techniques such as </a:t>
            </a:r>
            <a:r>
              <a:rPr lang="en-IN" sz="2400" dirty="0" err="1" smtClean="0">
                <a:latin typeface="Times New Roman" panose="02020603050405020304" pitchFamily="18" charset="0"/>
                <a:cs typeface="Times New Roman" panose="02020603050405020304" pitchFamily="18" charset="0"/>
              </a:rPr>
              <a:t>eigen</a:t>
            </a:r>
            <a:r>
              <a:rPr lang="en-IN" sz="2400" dirty="0" smtClean="0">
                <a:latin typeface="Times New Roman" panose="02020603050405020304" pitchFamily="18" charset="0"/>
                <a:cs typeface="Times New Roman" panose="02020603050405020304" pitchFamily="18" charset="0"/>
              </a:rPr>
              <a:t>-values</a:t>
            </a:r>
            <a:r>
              <a:rPr lang="en-IN" sz="2400" dirty="0">
                <a:latin typeface="Times New Roman" panose="02020603050405020304" pitchFamily="18" charset="0"/>
                <a:cs typeface="Times New Roman" panose="02020603050405020304" pitchFamily="18" charset="0"/>
              </a:rPr>
              <a:t>, </a:t>
            </a:r>
            <a:r>
              <a:rPr lang="en-IN" sz="2400" dirty="0" err="1">
                <a:latin typeface="Times New Roman" panose="02020603050405020304" pitchFamily="18" charset="0"/>
                <a:cs typeface="Times New Roman" panose="02020603050405020304" pitchFamily="18" charset="0"/>
              </a:rPr>
              <a:t>eigen</a:t>
            </a:r>
            <a:r>
              <a:rPr lang="en-IN" sz="2400" dirty="0">
                <a:latin typeface="Times New Roman" panose="02020603050405020304" pitchFamily="18" charset="0"/>
                <a:cs typeface="Times New Roman" panose="02020603050405020304" pitchFamily="18" charset="0"/>
              </a:rPr>
              <a:t>-vector, modal index, residues, optimal power flow (OPF), sensitivity, linear programming (LP), nonlinear programming (NLP), mixed integer programming (MIP), ordinal optimization programming (OOP), dynamic programming (DYP), dual programming (DP) stochastic programming (SP) etc.</a:t>
            </a:r>
          </a:p>
        </p:txBody>
      </p:sp>
      <p:sp>
        <p:nvSpPr>
          <p:cNvPr id="3" name="Rectangle 2"/>
          <p:cNvSpPr/>
          <p:nvPr/>
        </p:nvSpPr>
        <p:spPr>
          <a:xfrm>
            <a:off x="716923" y="2761068"/>
            <a:ext cx="11324821" cy="1938992"/>
          </a:xfrm>
          <a:prstGeom prst="rect">
            <a:avLst/>
          </a:prstGeom>
        </p:spPr>
        <p:txBody>
          <a:bodyPr wrap="square">
            <a:spAutoFit/>
          </a:bodyPr>
          <a:lstStyle/>
          <a:p>
            <a:pPr algn="just"/>
            <a:r>
              <a:rPr lang="en-IN" sz="2400" dirty="0">
                <a:latin typeface="Times New Roman" panose="02020603050405020304" pitchFamily="18" charset="0"/>
                <a:cs typeface="Times New Roman" panose="02020603050405020304" pitchFamily="18" charset="0"/>
              </a:rPr>
              <a:t>The DG planning are also achieved by different artificial intelligence computational techniques such as genetic algorithm (GA), artificial neural network (ANN), fuzzy logic (FL), particle swarm optimization (PSO) technique, </a:t>
            </a:r>
            <a:r>
              <a:rPr lang="en-IN" sz="2400" dirty="0" err="1">
                <a:latin typeface="Times New Roman" panose="02020603050405020304" pitchFamily="18" charset="0"/>
                <a:cs typeface="Times New Roman" panose="02020603050405020304" pitchFamily="18" charset="0"/>
              </a:rPr>
              <a:t>tabu</a:t>
            </a:r>
            <a:r>
              <a:rPr lang="en-IN" sz="2400" dirty="0">
                <a:latin typeface="Times New Roman" panose="02020603050405020304" pitchFamily="18" charset="0"/>
                <a:cs typeface="Times New Roman" panose="02020603050405020304" pitchFamily="18" charset="0"/>
              </a:rPr>
              <a:t>-search (TS), simulated annealing (SA) algorithm, ant colony search (ACS), Monte Carlo algorithm (MCA), ant bee colony (ABC), hybrid techniques etc.</a:t>
            </a:r>
          </a:p>
        </p:txBody>
      </p:sp>
    </p:spTree>
    <p:extLst>
      <p:ext uri="{BB962C8B-B14F-4D97-AF65-F5344CB8AC3E}">
        <p14:creationId xmlns:p14="http://schemas.microsoft.com/office/powerpoint/2010/main" val="1585182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725" y="1038493"/>
            <a:ext cx="10312892" cy="3905250"/>
          </a:xfrm>
          <a:prstGeom prst="rect">
            <a:avLst/>
          </a:prstGeom>
        </p:spPr>
      </p:pic>
    </p:spTree>
    <p:extLst>
      <p:ext uri="{BB962C8B-B14F-4D97-AF65-F5344CB8AC3E}">
        <p14:creationId xmlns:p14="http://schemas.microsoft.com/office/powerpoint/2010/main" val="785874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619" y="577788"/>
            <a:ext cx="11311944" cy="6001643"/>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Problem objectives </a:t>
            </a:r>
            <a:endParaRPr lang="en-US" sz="2400" dirty="0" smtClean="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general procedure and necessary steps need to be considered for optimum sizing and siting of DG units in distribution </a:t>
            </a:r>
            <a:r>
              <a:rPr lang="en-US" sz="2400" dirty="0" smtClean="0">
                <a:latin typeface="Times New Roman" panose="02020603050405020304" pitchFamily="18" charset="0"/>
                <a:cs typeface="Times New Roman" panose="02020603050405020304" pitchFamily="18" charset="0"/>
              </a:rPr>
              <a:t>network. </a:t>
            </a: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Subsequently </a:t>
            </a:r>
            <a:r>
              <a:rPr lang="en-US" sz="2400" dirty="0">
                <a:latin typeface="Times New Roman" panose="02020603050405020304" pitchFamily="18" charset="0"/>
                <a:cs typeface="Times New Roman" panose="02020603050405020304" pitchFamily="18" charset="0"/>
              </a:rPr>
              <a:t>arrange the associated group of parameters in logical manner to form the objective function with suitable </a:t>
            </a:r>
            <a:r>
              <a:rPr lang="en-US" sz="2400" dirty="0" smtClean="0">
                <a:latin typeface="Times New Roman" panose="02020603050405020304" pitchFamily="18" charset="0"/>
                <a:cs typeface="Times New Roman" panose="02020603050405020304" pitchFamily="18" charset="0"/>
              </a:rPr>
              <a:t>constraints. </a:t>
            </a:r>
            <a:endParaRPr lang="en-US" sz="2400" dirty="0">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Define </a:t>
            </a:r>
            <a:r>
              <a:rPr lang="en-US" sz="2400" dirty="0">
                <a:latin typeface="Times New Roman" panose="02020603050405020304" pitchFamily="18" charset="0"/>
                <a:cs typeface="Times New Roman" panose="02020603050405020304" pitchFamily="18" charset="0"/>
              </a:rPr>
              <a:t>problem objective, it may be of single objective or </a:t>
            </a:r>
            <a:r>
              <a:rPr lang="en-US" sz="2400" dirty="0" err="1">
                <a:latin typeface="Times New Roman" panose="02020603050405020304" pitchFamily="18" charset="0"/>
                <a:cs typeface="Times New Roman" panose="02020603050405020304" pitchFamily="18" charset="0"/>
              </a:rPr>
              <a:t>multiobjective</a:t>
            </a:r>
            <a:r>
              <a:rPr lang="en-US" sz="2400" dirty="0">
                <a:latin typeface="Times New Roman" panose="02020603050405020304" pitchFamily="18" charset="0"/>
                <a:cs typeface="Times New Roman" panose="02020603050405020304" pitchFamily="18" charset="0"/>
              </a:rPr>
              <a:t> (the single objective functions are such as to minimize system power losses, system voltage profile improvement, cost minimization, improvement of system reliability, etc. and </a:t>
            </a:r>
            <a:r>
              <a:rPr lang="en-US" sz="2400" dirty="0" err="1">
                <a:latin typeface="Times New Roman" panose="02020603050405020304" pitchFamily="18" charset="0"/>
                <a:cs typeface="Times New Roman" panose="02020603050405020304" pitchFamily="18" charset="0"/>
              </a:rPr>
              <a:t>multiobjective</a:t>
            </a:r>
            <a:r>
              <a:rPr lang="en-US" sz="2400" dirty="0">
                <a:latin typeface="Times New Roman" panose="02020603050405020304" pitchFamily="18" charset="0"/>
                <a:cs typeface="Times New Roman" panose="02020603050405020304" pitchFamily="18" charset="0"/>
              </a:rPr>
              <a:t> function would be the combination of two or more single objective function) by considering suitable parameters and constitute the objective function, the objective function may be as follows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3356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588" y="278407"/>
            <a:ext cx="11389217" cy="3477875"/>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The generalized algorithm for optimum sizing and siting of DG is illustrated as following </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Step 1: read the system data. System configuration such as, line resistance, line impedance, bus number from sending end to receiving end, active and reactive load on particular bus.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2: run the load flow.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2(a): determine the bus voltage</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Step 2(b): determine the system losses.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2(c): determine the bus short circuit current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3: constraints present or not.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4: if constraints present – estimate the initial weight factor and followed by objective function.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5: if constraints not present – go to step 2.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6: apply suitable optimization technique to estimate the objective function.</a:t>
            </a:r>
            <a:endParaRPr lang="en-IN"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433588" y="3756282"/>
            <a:ext cx="11157398" cy="1938992"/>
          </a:xfrm>
          <a:prstGeom prst="rect">
            <a:avLst/>
          </a:prstGeom>
        </p:spPr>
        <p:txBody>
          <a:bodyPr wrap="square">
            <a:spAutoFit/>
          </a:bodyPr>
          <a:lstStyle/>
          <a:p>
            <a:r>
              <a:rPr lang="en-US" sz="2000" dirty="0">
                <a:latin typeface="Times New Roman" panose="02020603050405020304" pitchFamily="18" charset="0"/>
                <a:cs typeface="Times New Roman" panose="02020603050405020304" pitchFamily="18" charset="0"/>
              </a:rPr>
              <a:t>Step 7: is the calculated objective function is the best fit objective function</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Step 8: calculate the required indices.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9:analyze the weight factor-if weight factors are appropriate then display result and -end, if weight factors are not appropriate then go to step 6. </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Step </a:t>
            </a:r>
            <a:r>
              <a:rPr lang="en-US" sz="2000" dirty="0">
                <a:latin typeface="Times New Roman" panose="02020603050405020304" pitchFamily="18" charset="0"/>
                <a:cs typeface="Times New Roman" panose="02020603050405020304" pitchFamily="18" charset="0"/>
              </a:rPr>
              <a:t>10: calculated objective function is not best fit then go to step (2) for new optimum placement and sizing.</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258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07" y="760256"/>
            <a:ext cx="8615966" cy="6097744"/>
          </a:xfrm>
          <a:prstGeom prst="rect">
            <a:avLst/>
          </a:prstGeom>
        </p:spPr>
      </p:pic>
    </p:spTree>
    <p:extLst>
      <p:ext uri="{BB962C8B-B14F-4D97-AF65-F5344CB8AC3E}">
        <p14:creationId xmlns:p14="http://schemas.microsoft.com/office/powerpoint/2010/main" val="3801071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678" y="513601"/>
            <a:ext cx="11346287" cy="5262979"/>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The penetration of the DER is growing day by day in the distribution system.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aim of the distribution company (DISCOM) is to supply electric power with reliability, safety and security duly maintaining desired power quality indicators. At the same time the operational constraints viz. voltage, current and reactive power etc. should also be met with minimum loss</a:t>
            </a:r>
            <a:r>
              <a:rPr lang="en-US" sz="2400" dirty="0" smtClean="0">
                <a:latin typeface="Times New Roman" panose="02020603050405020304" pitchFamily="18" charset="0"/>
                <a:cs typeface="Times New Roman" panose="02020603050405020304" pitchFamily="18" charset="0"/>
              </a:rPr>
              <a:t>.</a:t>
            </a:r>
          </a:p>
          <a:p>
            <a:pPr algn="just"/>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due care is not taken then introduction of DER may adversely affect the aims enumerated above.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major challenges are: </a:t>
            </a:r>
            <a:endParaRPr lang="en-US" sz="2400" dirty="0" smtClean="0">
              <a:latin typeface="Times New Roman" panose="02020603050405020304" pitchFamily="18" charset="0"/>
              <a:cs typeface="Times New Roman" panose="02020603050405020304" pitchFamily="18" charset="0"/>
            </a:endParaRPr>
          </a:p>
          <a:p>
            <a:pPr marL="514350" indent="-514350" algn="just">
              <a:buAutoNum type="romanLcParenR"/>
            </a:pPr>
            <a:r>
              <a:rPr lang="en-US" sz="2400" dirty="0" smtClean="0">
                <a:latin typeface="Times New Roman" panose="02020603050405020304" pitchFamily="18" charset="0"/>
                <a:cs typeface="Times New Roman" panose="02020603050405020304" pitchFamily="18" charset="0"/>
              </a:rPr>
              <a:t>Inaccurate </a:t>
            </a:r>
            <a:r>
              <a:rPr lang="en-US" sz="2400" dirty="0">
                <a:latin typeface="Times New Roman" panose="02020603050405020304" pitchFamily="18" charset="0"/>
                <a:cs typeface="Times New Roman" panose="02020603050405020304" pitchFamily="18" charset="0"/>
              </a:rPr>
              <a:t>voltage setting can </a:t>
            </a:r>
            <a:r>
              <a:rPr lang="en-US" sz="2400" dirty="0" smtClean="0">
                <a:latin typeface="Times New Roman" panose="02020603050405020304" pitchFamily="18" charset="0"/>
                <a:cs typeface="Times New Roman" panose="02020603050405020304" pitchFamily="18" charset="0"/>
              </a:rPr>
              <a:t>result </a:t>
            </a:r>
            <a:r>
              <a:rPr lang="en-US" sz="2400" dirty="0">
                <a:latin typeface="Times New Roman" panose="02020603050405020304" pitchFamily="18" charset="0"/>
                <a:cs typeface="Times New Roman" panose="02020603050405020304" pitchFamily="18" charset="0"/>
              </a:rPr>
              <a:t>into the circulating currents if many small local DGs are being used </a:t>
            </a:r>
            <a:endParaRPr lang="en-US" sz="2400" dirty="0" smtClean="0">
              <a:latin typeface="Times New Roman" panose="02020603050405020304" pitchFamily="18" charset="0"/>
              <a:cs typeface="Times New Roman" panose="02020603050405020304" pitchFamily="18" charset="0"/>
            </a:endParaRPr>
          </a:p>
          <a:p>
            <a:pPr marL="514350" indent="-514350" algn="just">
              <a:buAutoNum type="romanLcParenR"/>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Large DG may change direction of power flow in the distribution system thus changing the voltage profile </a:t>
            </a:r>
            <a:endParaRPr lang="en-US" sz="2400" dirty="0" smtClean="0">
              <a:latin typeface="Times New Roman" panose="02020603050405020304" pitchFamily="18" charset="0"/>
              <a:cs typeface="Times New Roman" panose="02020603050405020304" pitchFamily="18" charset="0"/>
            </a:endParaRPr>
          </a:p>
          <a:p>
            <a:pPr marL="514350" indent="-514350" algn="just">
              <a:buAutoNum type="romanLcParenR"/>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integration of DG changes the system state from passive to active and affects the reliability</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367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225" y="558780"/>
            <a:ext cx="11427854" cy="5150449"/>
          </a:xfrm>
          <a:prstGeom prst="rect">
            <a:avLst/>
          </a:prstGeom>
        </p:spPr>
        <p:txBody>
          <a:bodyPr wrap="square">
            <a:spAutoFit/>
          </a:bodyPr>
          <a:lstStyle/>
          <a:p>
            <a:pPr algn="just">
              <a:lnSpc>
                <a:spcPct val="200000"/>
              </a:lnSpc>
            </a:pPr>
            <a:r>
              <a:rPr lang="en-US" sz="2400" dirty="0">
                <a:latin typeface="Times New Roman" panose="02020603050405020304" pitchFamily="18" charset="0"/>
                <a:cs typeface="Times New Roman" panose="02020603050405020304" pitchFamily="18" charset="0"/>
              </a:rPr>
              <a:t>iv) It changes the fault current during unusual operation of the grid affecting protective system</a:t>
            </a:r>
            <a:r>
              <a:rPr lang="en-US" sz="2400" dirty="0" smtClean="0">
                <a:latin typeface="Times New Roman" panose="02020603050405020304" pitchFamily="18" charset="0"/>
                <a:cs typeface="Times New Roman" panose="02020603050405020304" pitchFamily="18" charset="0"/>
              </a:rPr>
              <a:t>.</a:t>
            </a:r>
          </a:p>
          <a:p>
            <a:pPr algn="just">
              <a:lnSpc>
                <a:spcPct val="200000"/>
              </a:lnSpc>
            </a:pP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v) Islanding situation may deteriorate the reliability and system parameters like voltage and frequency.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vi</a:t>
            </a:r>
            <a:r>
              <a:rPr lang="en-US" sz="2400" dirty="0">
                <a:latin typeface="Times New Roman" panose="02020603050405020304" pitchFamily="18" charset="0"/>
                <a:cs typeface="Times New Roman" panose="02020603050405020304" pitchFamily="18" charset="0"/>
              </a:rPr>
              <a:t>) The maximum size of the DG is dependent on the interconnection location and the operational pf. </a:t>
            </a:r>
            <a:endParaRPr lang="en-US" sz="2400" dirty="0" smtClean="0">
              <a:latin typeface="Times New Roman" panose="02020603050405020304" pitchFamily="18" charset="0"/>
              <a:cs typeface="Times New Roman" panose="02020603050405020304" pitchFamily="18" charset="0"/>
            </a:endParaRPr>
          </a:p>
          <a:p>
            <a:pPr algn="just">
              <a:lnSpc>
                <a:spcPct val="200000"/>
              </a:lnSpc>
            </a:pPr>
            <a:r>
              <a:rPr lang="en-US" sz="2400" dirty="0" smtClean="0">
                <a:latin typeface="Times New Roman" panose="02020603050405020304" pitchFamily="18" charset="0"/>
                <a:cs typeface="Times New Roman" panose="02020603050405020304" pitchFamily="18" charset="0"/>
              </a:rPr>
              <a:t>vii</a:t>
            </a:r>
            <a:r>
              <a:rPr lang="en-US" sz="2400" dirty="0">
                <a:latin typeface="Times New Roman" panose="02020603050405020304" pitchFamily="18" charset="0"/>
                <a:cs typeface="Times New Roman" panose="02020603050405020304" pitchFamily="18" charset="0"/>
              </a:rPr>
              <a:t>) There is a variation of the voltage profile with the change of location of the DG</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873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2580" y="909637"/>
            <a:ext cx="10264461" cy="5362374"/>
          </a:xfrm>
          <a:prstGeom prst="rect">
            <a:avLst/>
          </a:prstGeom>
        </p:spPr>
      </p:pic>
    </p:spTree>
    <p:extLst>
      <p:ext uri="{BB962C8B-B14F-4D97-AF65-F5344CB8AC3E}">
        <p14:creationId xmlns:p14="http://schemas.microsoft.com/office/powerpoint/2010/main" val="4092546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6771" y="629717"/>
            <a:ext cx="11363459"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Objective function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At </a:t>
            </a:r>
            <a:r>
              <a:rPr lang="en-US" sz="2400" dirty="0">
                <a:latin typeface="Times New Roman" panose="02020603050405020304" pitchFamily="18" charset="0"/>
                <a:cs typeface="Times New Roman" panose="02020603050405020304" pitchFamily="18" charset="0"/>
              </a:rPr>
              <a:t>first, it is to be decided whether the objective function is to be minimized or maximized. Subsequently, after formulating the objective function by considering all the parameters associated with it, the objective function is </a:t>
            </a:r>
            <a:r>
              <a:rPr lang="en-US" sz="2400" dirty="0" smtClean="0">
                <a:latin typeface="Times New Roman" panose="02020603050405020304" pitchFamily="18" charset="0"/>
                <a:cs typeface="Times New Roman" panose="02020603050405020304" pitchFamily="18" charset="0"/>
              </a:rPr>
              <a:t>optimized.</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785612" y="2199377"/>
            <a:ext cx="10380372" cy="3468778"/>
          </a:xfrm>
          <a:prstGeom prst="rect">
            <a:avLst/>
          </a:prstGeom>
        </p:spPr>
      </p:pic>
      <p:pic>
        <p:nvPicPr>
          <p:cNvPr id="4" name="Picture 3"/>
          <p:cNvPicPr>
            <a:picLocks noChangeAspect="1"/>
          </p:cNvPicPr>
          <p:nvPr/>
        </p:nvPicPr>
        <p:blipFill>
          <a:blip r:embed="rId3"/>
          <a:stretch>
            <a:fillRect/>
          </a:stretch>
        </p:blipFill>
        <p:spPr>
          <a:xfrm>
            <a:off x="1146420" y="5668155"/>
            <a:ext cx="9530166" cy="603856"/>
          </a:xfrm>
          <a:prstGeom prst="rect">
            <a:avLst/>
          </a:prstGeom>
        </p:spPr>
      </p:pic>
    </p:spTree>
    <p:extLst>
      <p:ext uri="{BB962C8B-B14F-4D97-AF65-F5344CB8AC3E}">
        <p14:creationId xmlns:p14="http://schemas.microsoft.com/office/powerpoint/2010/main" val="1537449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347" y="546107"/>
            <a:ext cx="11324822" cy="830997"/>
          </a:xfrm>
          <a:prstGeom prst="rect">
            <a:avLst/>
          </a:prstGeom>
        </p:spPr>
        <p:txBody>
          <a:bodyPr wrap="square">
            <a:spAutoFit/>
          </a:bodyPr>
          <a:lstStyle/>
          <a:p>
            <a:r>
              <a:rPr lang="en-US" dirty="0"/>
              <a:t>(</a:t>
            </a:r>
            <a:r>
              <a:rPr lang="en-US" sz="2400" dirty="0">
                <a:latin typeface="Times New Roman" panose="02020603050405020304" pitchFamily="18" charset="0"/>
                <a:cs typeface="Times New Roman" panose="02020603050405020304" pitchFamily="18" charset="0"/>
              </a:rPr>
              <a:t>2) Voltage Profile Factor: the voltage profile depends on the bus voltage, it can be written as voltage after DG placement </a:t>
            </a:r>
            <a:r>
              <a:rPr lang="en-US" sz="2400" dirty="0" smtClean="0">
                <a:latin typeface="Times New Roman" panose="02020603050405020304" pitchFamily="18" charset="0"/>
                <a:cs typeface="Times New Roman" panose="02020603050405020304" pitchFamily="18" charset="0"/>
              </a:rPr>
              <a:t>and voltage </a:t>
            </a:r>
            <a:r>
              <a:rPr lang="en-US" sz="2400" dirty="0">
                <a:latin typeface="Times New Roman" panose="02020603050405020304" pitchFamily="18" charset="0"/>
                <a:cs typeface="Times New Roman" panose="02020603050405020304" pitchFamily="18" charset="0"/>
              </a:rPr>
              <a:t>before DG placement as 1.0 </a:t>
            </a:r>
            <a:r>
              <a:rPr lang="en-US" sz="2400" dirty="0" err="1">
                <a:latin typeface="Times New Roman" panose="02020603050405020304" pitchFamily="18" charset="0"/>
                <a:cs typeface="Times New Roman" panose="02020603050405020304" pitchFamily="18" charset="0"/>
              </a:rPr>
              <a:t>p.u</a:t>
            </a:r>
            <a:r>
              <a:rPr lang="en-US" sz="2400" dirty="0">
                <a:latin typeface="Times New Roman" panose="02020603050405020304" pitchFamily="18" charset="0"/>
                <a:cs typeface="Times New Roman" panose="02020603050405020304" pitchFamily="18" charset="0"/>
              </a:rPr>
              <a:t>. hence</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760179" y="1810353"/>
            <a:ext cx="8813376" cy="572239"/>
          </a:xfrm>
          <a:prstGeom prst="rect">
            <a:avLst/>
          </a:prstGeom>
        </p:spPr>
      </p:pic>
      <p:sp>
        <p:nvSpPr>
          <p:cNvPr id="4" name="Rectangle 3"/>
          <p:cNvSpPr/>
          <p:nvPr/>
        </p:nvSpPr>
        <p:spPr>
          <a:xfrm>
            <a:off x="459347" y="2492675"/>
            <a:ext cx="11183154"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(3) Short-Circuit Current Factor: this parameter related to security concern and can be defined as</a:t>
            </a:r>
            <a:endParaRPr lang="en-IN"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203360" y="3601042"/>
            <a:ext cx="8833833" cy="1447475"/>
          </a:xfrm>
          <a:prstGeom prst="rect">
            <a:avLst/>
          </a:prstGeom>
        </p:spPr>
      </p:pic>
    </p:spTree>
    <p:extLst>
      <p:ext uri="{BB962C8B-B14F-4D97-AF65-F5344CB8AC3E}">
        <p14:creationId xmlns:p14="http://schemas.microsoft.com/office/powerpoint/2010/main" val="3197735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436" y="488048"/>
            <a:ext cx="11685432" cy="1200329"/>
          </a:xfrm>
          <a:prstGeom prst="rect">
            <a:avLst/>
          </a:prstGeom>
        </p:spPr>
        <p:txBody>
          <a:bodyPr wrap="square">
            <a:spAutoFit/>
          </a:bodyPr>
          <a:lstStyle/>
          <a:p>
            <a:pPr algn="just"/>
            <a:r>
              <a:rPr lang="en-US" dirty="0"/>
              <a:t>(</a:t>
            </a:r>
            <a:r>
              <a:rPr lang="en-US" sz="2400" dirty="0">
                <a:latin typeface="Times New Roman" panose="02020603050405020304" pitchFamily="18" charset="0"/>
                <a:cs typeface="Times New Roman" panose="02020603050405020304" pitchFamily="18" charset="0"/>
              </a:rPr>
              <a:t>4) Sizing (Capacity) Factor: the DG resources may be extracted in their more efficient way, achieving this objective the sizing should be done perfectly or else over sized DG may cause reverse power flow. If DG is being placed at ‘j </a:t>
            </a:r>
            <a:r>
              <a:rPr lang="en-US" sz="24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bus of capacity ‘CP’</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20463" y="1688377"/>
            <a:ext cx="10071278" cy="4107116"/>
          </a:xfrm>
          <a:prstGeom prst="rect">
            <a:avLst/>
          </a:prstGeom>
        </p:spPr>
      </p:pic>
    </p:spTree>
    <p:extLst>
      <p:ext uri="{BB962C8B-B14F-4D97-AF65-F5344CB8AC3E}">
        <p14:creationId xmlns:p14="http://schemas.microsoft.com/office/powerpoint/2010/main" val="1055510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136" y="687569"/>
            <a:ext cx="11479368" cy="1938992"/>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Constraints The constraints are extremely important parameters. The objective function should satisfy all the given constraints.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If </a:t>
            </a:r>
            <a:r>
              <a:rPr lang="en-US" sz="2400" dirty="0">
                <a:latin typeface="Times New Roman" panose="02020603050405020304" pitchFamily="18" charset="0"/>
                <a:cs typeface="Times New Roman" panose="02020603050405020304" pitchFamily="18" charset="0"/>
              </a:rPr>
              <a:t>all the constraints not satisfied and any mismatch, the sizing and placement consequently, obtained could not serve the purpose and may lead malfunction performance of the system. The following are the main constraints used</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094571" y="2898953"/>
            <a:ext cx="9736562" cy="2664719"/>
          </a:xfrm>
          <a:prstGeom prst="rect">
            <a:avLst/>
          </a:prstGeom>
        </p:spPr>
      </p:pic>
    </p:spTree>
    <p:extLst>
      <p:ext uri="{BB962C8B-B14F-4D97-AF65-F5344CB8AC3E}">
        <p14:creationId xmlns:p14="http://schemas.microsoft.com/office/powerpoint/2010/main" val="39546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062" y="904741"/>
            <a:ext cx="11480442" cy="1200329"/>
          </a:xfrm>
          <a:prstGeom prst="rect">
            <a:avLst/>
          </a:prstGeom>
        </p:spPr>
        <p:txBody>
          <a:bodyPr wrap="square">
            <a:spAutoFit/>
          </a:bodyPr>
          <a:lstStyle/>
          <a:p>
            <a:pPr algn="just">
              <a:buFont typeface="Wingdings" pitchFamily="2" charset="2"/>
              <a:buChar char="§"/>
            </a:pPr>
            <a:r>
              <a:rPr lang="en-US" sz="2400" dirty="0" smtClean="0">
                <a:latin typeface="Times New Roman" pitchFamily="18" charset="0"/>
                <a:cs typeface="Times New Roman" pitchFamily="18" charset="0"/>
              </a:rPr>
              <a:t>Distributed generation is an emerging concept in the electricity sector which represents good alternatives for electricity supply instead of traditional centralized power generation concept.</a:t>
            </a:r>
            <a:endParaRPr lang="en-US" sz="2400" dirty="0">
              <a:latin typeface="Times New Roman" pitchFamily="18" charset="0"/>
              <a:cs typeface="Times New Roman" pitchFamily="18" charset="0"/>
            </a:endParaRPr>
          </a:p>
        </p:txBody>
      </p:sp>
      <p:sp>
        <p:nvSpPr>
          <p:cNvPr id="3" name="Rectangle 2"/>
          <p:cNvSpPr/>
          <p:nvPr/>
        </p:nvSpPr>
        <p:spPr>
          <a:xfrm>
            <a:off x="735169" y="2260242"/>
            <a:ext cx="11184228" cy="2308324"/>
          </a:xfrm>
          <a:prstGeom prst="rect">
            <a:avLst/>
          </a:prstGeom>
        </p:spPr>
        <p:txBody>
          <a:bodyPr wrap="square">
            <a:spAutoFit/>
          </a:bodyPr>
          <a:lstStyle/>
          <a:p>
            <a:pPr algn="just">
              <a:lnSpc>
                <a:spcPct val="150000"/>
              </a:lnSpc>
              <a:buFont typeface="Wingdings" pitchFamily="2" charset="2"/>
              <a:buChar char="§"/>
            </a:pPr>
            <a:r>
              <a:rPr lang="en-US" sz="2400" dirty="0" smtClean="0">
                <a:latin typeface="Times New Roman" pitchFamily="18" charset="0"/>
                <a:cs typeface="Times New Roman" pitchFamily="18" charset="0"/>
              </a:rPr>
              <a:t>DG can be defined as the generation units that are connected at distribution network level and close to end users.</a:t>
            </a:r>
          </a:p>
          <a:p>
            <a:pPr algn="just">
              <a:lnSpc>
                <a:spcPct val="150000"/>
              </a:lnSpc>
              <a:buFont typeface="Wingdings" pitchFamily="2" charset="2"/>
              <a:buChar char="§"/>
            </a:pPr>
            <a:r>
              <a:rPr lang="en-US" sz="2400" dirty="0" smtClean="0">
                <a:latin typeface="Times New Roman" pitchFamily="18" charset="0"/>
                <a:cs typeface="Times New Roman" pitchFamily="18" charset="0"/>
              </a:rPr>
              <a:t>DG is not necessarily green power generation. Renewable DG technologies are more preferred options due to their environmental benefits.</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2998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7099" y="957865"/>
            <a:ext cx="10523583" cy="4515655"/>
          </a:xfrm>
          <a:prstGeom prst="rect">
            <a:avLst/>
          </a:prstGeom>
        </p:spPr>
      </p:pic>
    </p:spTree>
    <p:extLst>
      <p:ext uri="{BB962C8B-B14F-4D97-AF65-F5344CB8AC3E}">
        <p14:creationId xmlns:p14="http://schemas.microsoft.com/office/powerpoint/2010/main" val="31781294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3405" y="728797"/>
            <a:ext cx="9898487" cy="5337152"/>
          </a:xfrm>
          <a:prstGeom prst="rect">
            <a:avLst/>
          </a:prstGeom>
        </p:spPr>
      </p:pic>
    </p:spTree>
    <p:extLst>
      <p:ext uri="{BB962C8B-B14F-4D97-AF65-F5344CB8AC3E}">
        <p14:creationId xmlns:p14="http://schemas.microsoft.com/office/powerpoint/2010/main" val="2178052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8730" y="876165"/>
            <a:ext cx="10208318" cy="3747349"/>
          </a:xfrm>
          <a:prstGeom prst="rect">
            <a:avLst/>
          </a:prstGeom>
        </p:spPr>
      </p:pic>
    </p:spTree>
    <p:extLst>
      <p:ext uri="{BB962C8B-B14F-4D97-AF65-F5344CB8AC3E}">
        <p14:creationId xmlns:p14="http://schemas.microsoft.com/office/powerpoint/2010/main" val="3642650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287" y="178955"/>
            <a:ext cx="11015730" cy="1569660"/>
          </a:xfrm>
          <a:prstGeom prst="rect">
            <a:avLst/>
          </a:prstGeom>
        </p:spPr>
        <p:txBody>
          <a:bodyPr wrap="square">
            <a:spAutoFit/>
          </a:bodyPr>
          <a:lstStyle/>
          <a:p>
            <a:pPr algn="just"/>
            <a:r>
              <a:rPr lang="en-US" sz="2400" dirty="0">
                <a:latin typeface="Times New Roman" panose="02020603050405020304" pitchFamily="18" charset="0"/>
                <a:cs typeface="Times New Roman" panose="02020603050405020304" pitchFamily="18" charset="0"/>
              </a:rPr>
              <a:t>Required indices </a:t>
            </a:r>
            <a:endParaRPr lang="en-US" sz="2400" dirty="0" smtClean="0">
              <a:latin typeface="Times New Roman" panose="02020603050405020304" pitchFamily="18" charset="0"/>
              <a:cs typeface="Times New Roman" panose="02020603050405020304" pitchFamily="18" charset="0"/>
            </a:endParaRPr>
          </a:p>
          <a:p>
            <a:pPr algn="just"/>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indices have significant position in estimating the efficiency of the system. The indices introduced here offer information of deviation of the parameters. Additionally, they can spot whether the parameters are in tolerable range or not</a:t>
            </a:r>
            <a:endParaRPr lang="en-IN" sz="2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1128443" y="1748615"/>
            <a:ext cx="10565574" cy="4993313"/>
          </a:xfrm>
          <a:prstGeom prst="rect">
            <a:avLst/>
          </a:prstGeom>
        </p:spPr>
      </p:pic>
    </p:spTree>
    <p:extLst>
      <p:ext uri="{BB962C8B-B14F-4D97-AF65-F5344CB8AC3E}">
        <p14:creationId xmlns:p14="http://schemas.microsoft.com/office/powerpoint/2010/main" val="10557727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07663" y="958402"/>
            <a:ext cx="9314376" cy="5584065"/>
          </a:xfrm>
          <a:prstGeom prst="rect">
            <a:avLst/>
          </a:prstGeom>
        </p:spPr>
      </p:pic>
    </p:spTree>
    <p:extLst>
      <p:ext uri="{BB962C8B-B14F-4D97-AF65-F5344CB8AC3E}">
        <p14:creationId xmlns:p14="http://schemas.microsoft.com/office/powerpoint/2010/main" val="24746707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105" y="564910"/>
            <a:ext cx="11530884" cy="267765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Types of </a:t>
            </a:r>
            <a:r>
              <a:rPr lang="en-US" sz="2400" b="1" dirty="0" smtClean="0">
                <a:latin typeface="Times New Roman" panose="02020603050405020304" pitchFamily="18" charset="0"/>
                <a:cs typeface="Times New Roman" panose="02020603050405020304" pitchFamily="18" charset="0"/>
              </a:rPr>
              <a:t>DG Planning </a:t>
            </a:r>
            <a:r>
              <a:rPr lang="en-US" sz="2400" b="1" dirty="0">
                <a:latin typeface="Times New Roman" panose="02020603050405020304" pitchFamily="18" charset="0"/>
                <a:cs typeface="Times New Roman" panose="02020603050405020304" pitchFamily="18" charset="0"/>
              </a:rPr>
              <a:t>Methods </a:t>
            </a:r>
            <a:endParaRPr lang="en-US"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Distributed </a:t>
            </a:r>
            <a:r>
              <a:rPr lang="en-US" sz="2400" dirty="0">
                <a:latin typeface="Times New Roman" panose="02020603050405020304" pitchFamily="18" charset="0"/>
                <a:cs typeface="Times New Roman" panose="02020603050405020304" pitchFamily="18" charset="0"/>
              </a:rPr>
              <a:t>and dispersed generation can be studied in a variety of ways, each with different levels of detail, and each method focused on certain aspects of DG performance.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Generally</a:t>
            </a:r>
            <a:r>
              <a:rPr lang="en-US" sz="2400" dirty="0">
                <a:latin typeface="Times New Roman" panose="02020603050405020304" pitchFamily="18" charset="0"/>
                <a:cs typeface="Times New Roman" panose="02020603050405020304" pitchFamily="18" charset="0"/>
              </a:rPr>
              <a:t>, planners focus on two aspects of performance: </a:t>
            </a:r>
            <a:r>
              <a:rPr lang="en-US" sz="2400" dirty="0">
                <a:solidFill>
                  <a:srgbClr val="FF0000"/>
                </a:solidFill>
                <a:latin typeface="Times New Roman" panose="02020603050405020304" pitchFamily="18" charset="0"/>
                <a:cs typeface="Times New Roman" panose="02020603050405020304" pitchFamily="18" charset="0"/>
              </a:rPr>
              <a:t>cost and availability</a:t>
            </a:r>
            <a:r>
              <a:rPr lang="en-US" sz="2400" dirty="0">
                <a:latin typeface="Times New Roman" panose="02020603050405020304" pitchFamily="18" charset="0"/>
                <a:cs typeface="Times New Roman" panose="02020603050405020304" pitchFamily="18" charset="0"/>
              </a:rPr>
              <a:t>. Both can be studied with varying levels of detail. Cost is typically expressed in cost per kilowatt hour of power output </a:t>
            </a:r>
            <a:r>
              <a:rPr lang="en-US" sz="2400" dirty="0" smtClean="0">
                <a:latin typeface="Times New Roman" panose="02020603050405020304" pitchFamily="18" charset="0"/>
                <a:cs typeface="Times New Roman" panose="02020603050405020304" pitchFamily="18" charset="0"/>
              </a:rPr>
              <a:t>,but </a:t>
            </a:r>
            <a:r>
              <a:rPr lang="en-US" sz="2400" dirty="0">
                <a:latin typeface="Times New Roman" panose="02020603050405020304" pitchFamily="18" charset="0"/>
                <a:cs typeface="Times New Roman" panose="02020603050405020304" pitchFamily="18" charset="0"/>
              </a:rPr>
              <a:t>often the expected outgoing expense stream when and how what has to be spent is also important.</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85105" y="3226472"/>
            <a:ext cx="11273307" cy="830997"/>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Availability is typically expressed as percentage of time the unit is available. Outage time is the percent of time the DG unit is not available.</a:t>
            </a:r>
            <a:endParaRPr lang="en-IN"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485105" y="4057469"/>
            <a:ext cx="11247549" cy="1938992"/>
          </a:xfrm>
          <a:prstGeom prst="rect">
            <a:avLst/>
          </a:prstGeom>
        </p:spPr>
        <p:txBody>
          <a:bodyPr wrap="square">
            <a:spAutoFit/>
          </a:bodyPr>
          <a:lstStyle/>
          <a:p>
            <a:pPr marL="342900" indent="-342900" algn="jus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Basic Cost </a:t>
            </a:r>
            <a:r>
              <a:rPr lang="en-US" sz="2400" b="1" dirty="0" smtClean="0">
                <a:latin typeface="Times New Roman" panose="02020603050405020304" pitchFamily="18" charset="0"/>
                <a:cs typeface="Times New Roman" panose="02020603050405020304" pitchFamily="18" charset="0"/>
              </a:rPr>
              <a:t>Screening </a:t>
            </a:r>
          </a:p>
          <a:p>
            <a:pPr algn="just"/>
            <a:r>
              <a:rPr lang="en-US" sz="2400" dirty="0" smtClean="0">
                <a:latin typeface="Times New Roman" panose="02020603050405020304" pitchFamily="18" charset="0"/>
                <a:cs typeface="Times New Roman" panose="02020603050405020304" pitchFamily="18" charset="0"/>
              </a:rPr>
              <a:t>DG </a:t>
            </a:r>
            <a:r>
              <a:rPr lang="en-US" sz="2400" dirty="0">
                <a:latin typeface="Times New Roman" panose="02020603050405020304" pitchFamily="18" charset="0"/>
                <a:cs typeface="Times New Roman" panose="02020603050405020304" pitchFamily="18" charset="0"/>
              </a:rPr>
              <a:t>"screening studies" are done to identify what types, sizes, and configurations of DG appear feasible and thus are worthy of more detailed study. Typically, these usually involve looking at the unit's performance only on an annual basis "the unit runs so many hours in the year and produces so many </a:t>
            </a:r>
            <a:r>
              <a:rPr lang="en-US" sz="2400" dirty="0" err="1">
                <a:latin typeface="Times New Roman" panose="02020603050405020304" pitchFamily="18" charset="0"/>
                <a:cs typeface="Times New Roman" panose="02020603050405020304" pitchFamily="18" charset="0"/>
              </a:rPr>
              <a:t>kWhr</a:t>
            </a:r>
            <a:r>
              <a:rPr lang="en-US" sz="2400" dirty="0">
                <a:latin typeface="Times New Roman" panose="02020603050405020304" pitchFamily="18" charset="0"/>
                <a:cs typeface="Times New Roman" panose="02020603050405020304" pitchFamily="18" charset="0"/>
              </a:rPr>
              <a:t>, with a peak of such and such kW</a:t>
            </a:r>
            <a:r>
              <a:rPr lang="en-US" sz="2400" dirty="0" smtClean="0">
                <a:latin typeface="Times New Roman" panose="02020603050405020304" pitchFamily="18" charset="0"/>
                <a:cs typeface="Times New Roman" panose="02020603050405020304" pitchFamily="18" charset="0"/>
              </a:rPr>
              <a: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7412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951" y="713532"/>
            <a:ext cx="11621037" cy="830997"/>
          </a:xfrm>
          <a:prstGeom prst="rect">
            <a:avLst/>
          </a:prstGeom>
        </p:spPr>
        <p:txBody>
          <a:bodyPr wrap="square">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Basic screening planning method looks at DG scenarios on an annual basis only, assessing all costs but not looking at details of schedule, maintenance, etc. </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497982" y="1544529"/>
            <a:ext cx="11518005" cy="830997"/>
          </a:xfrm>
          <a:prstGeom prst="rect">
            <a:avLst/>
          </a:prstGeom>
        </p:spPr>
        <p:txBody>
          <a:bodyPr wrap="square">
            <a:spAutoFit/>
          </a:bodyPr>
          <a:lstStyle/>
          <a:p>
            <a:pPr marL="342900" indent="-342900" algn="just">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Load Duration Curve Approaches </a:t>
            </a:r>
            <a:endParaRPr lang="en-US" sz="2400" b="1"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endParaRPr lang="en-US" sz="2400" b="1"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394951" y="2155554"/>
            <a:ext cx="6096000" cy="2246769"/>
          </a:xfrm>
          <a:prstGeom prst="rect">
            <a:avLst/>
          </a:prstGeom>
        </p:spPr>
        <p:txBody>
          <a:bodyPr>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Load duration curve analysis studies DG on a year-to-year basis as does the basic approach </a:t>
            </a:r>
            <a:r>
              <a:rPr lang="en-US" sz="2000" dirty="0" smtClean="0">
                <a:latin typeface="Times New Roman" panose="02020603050405020304" pitchFamily="18" charset="0"/>
                <a:cs typeface="Times New Roman" panose="02020603050405020304" pitchFamily="18" charset="0"/>
              </a:rPr>
              <a:t>but </a:t>
            </a:r>
            <a:r>
              <a:rPr lang="en-US" sz="2000" dirty="0">
                <a:latin typeface="Times New Roman" panose="02020603050405020304" pitchFamily="18" charset="0"/>
                <a:cs typeface="Times New Roman" panose="02020603050405020304" pitchFamily="18" charset="0"/>
              </a:rPr>
              <a:t>each year's costs are based on evaluation of the statistical distribution of expected loadings, costs, etc. (hours at various levels). Shown here is a load duration curve for a case involving a small business with a peak load of 90 kVA and an annual load factor of 48%. </a:t>
            </a:r>
            <a:endParaRPr lang="en-IN" sz="20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338944" y="2220685"/>
            <a:ext cx="4780074" cy="3412744"/>
          </a:xfrm>
          <a:prstGeom prst="rect">
            <a:avLst/>
          </a:prstGeom>
        </p:spPr>
      </p:pic>
      <p:sp>
        <p:nvSpPr>
          <p:cNvPr id="6" name="Rectangle 5"/>
          <p:cNvSpPr/>
          <p:nvPr/>
        </p:nvSpPr>
        <p:spPr>
          <a:xfrm>
            <a:off x="588136" y="4402323"/>
            <a:ext cx="6096000" cy="1631216"/>
          </a:xfrm>
          <a:prstGeom prst="rect">
            <a:avLst/>
          </a:prstGeom>
        </p:spPr>
        <p:txBody>
          <a:bodyPr>
            <a:spAutoFit/>
          </a:bodyPr>
          <a:lstStyle/>
          <a:p>
            <a:pPr marL="342900" indent="-34290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Load duration curve analysis does not look at any details of demand and operating schedule, beyond the overall distribution of expected output: No association of load levels with time, no determination of the length of peak period, etc., is done</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9795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994" y="320830"/>
            <a:ext cx="2968057" cy="461665"/>
          </a:xfrm>
          <a:prstGeom prst="rect">
            <a:avLst/>
          </a:prstGeom>
        </p:spPr>
        <p:txBody>
          <a:bodyPr wrap="none">
            <a:spAutoFit/>
          </a:bodyPr>
          <a:lstStyle/>
          <a:p>
            <a:r>
              <a:rPr lang="en-IN" sz="2400" b="1" dirty="0">
                <a:latin typeface="Times New Roman" panose="02020603050405020304" pitchFamily="18" charset="0"/>
                <a:cs typeface="Times New Roman" panose="02020603050405020304" pitchFamily="18" charset="0"/>
              </a:rPr>
              <a:t>Temporal Simulation</a:t>
            </a:r>
          </a:p>
        </p:txBody>
      </p:sp>
      <p:sp>
        <p:nvSpPr>
          <p:cNvPr id="3" name="Rectangle 2"/>
          <p:cNvSpPr/>
          <p:nvPr/>
        </p:nvSpPr>
        <p:spPr>
          <a:xfrm>
            <a:off x="275143" y="856357"/>
            <a:ext cx="6096000" cy="6001643"/>
          </a:xfrm>
          <a:prstGeom prst="rect">
            <a:avLst/>
          </a:prstGeom>
        </p:spPr>
        <p:txBody>
          <a:bodyPr>
            <a:spAutoFit/>
          </a:bodyPr>
          <a:lstStyle/>
          <a:p>
            <a:pPr marL="342900" indent="-342900" algn="jus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Temporal simulation involves studying the load of a DG unit as a function of time (Figure </a:t>
            </a:r>
            <a:r>
              <a:rPr lang="en-US" sz="2400" dirty="0" smtClean="0">
                <a:latin typeface="Times New Roman" panose="02020603050405020304" pitchFamily="18" charset="0"/>
                <a:cs typeface="Times New Roman" panose="02020603050405020304" pitchFamily="18" charset="0"/>
              </a:rPr>
              <a:t>). </a:t>
            </a: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Its </a:t>
            </a:r>
            <a:r>
              <a:rPr lang="en-US" sz="2400" dirty="0">
                <a:latin typeface="Times New Roman" panose="02020603050405020304" pitchFamily="18" charset="0"/>
                <a:cs typeface="Times New Roman" panose="02020603050405020304" pitchFamily="18" charset="0"/>
              </a:rPr>
              <a:t>output, efficiency, cost, and performance are analyzed on a time-unit by </a:t>
            </a:r>
            <a:r>
              <a:rPr lang="en-US" sz="2400" dirty="0" smtClean="0">
                <a:latin typeface="Times New Roman" panose="02020603050405020304" pitchFamily="18" charset="0"/>
                <a:cs typeface="Times New Roman" panose="02020603050405020304" pitchFamily="18" charset="0"/>
              </a:rPr>
              <a:t>time unit </a:t>
            </a:r>
            <a:r>
              <a:rPr lang="en-US" sz="2400" dirty="0">
                <a:latin typeface="Times New Roman" panose="02020603050405020304" pitchFamily="18" charset="0"/>
                <a:cs typeface="Times New Roman" panose="02020603050405020304" pitchFamily="18" charset="0"/>
              </a:rPr>
              <a:t>basis, usually hourly, over a period of a year, a peak day, or whatever is required to determine how it will perform.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Often</a:t>
            </a:r>
            <a:r>
              <a:rPr lang="en-US" sz="2400" dirty="0">
                <a:latin typeface="Times New Roman" panose="02020603050405020304" pitchFamily="18" charset="0"/>
                <a:cs typeface="Times New Roman" panose="02020603050405020304" pitchFamily="18" charset="0"/>
              </a:rPr>
              <a:t>, the period used in the analysis may be very short, if needed, to identify some particular aspect of the performance with a high degree of accuracy. </a:t>
            </a:r>
            <a:endParaRPr lang="en-US" sz="24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Simulations </a:t>
            </a:r>
            <a:r>
              <a:rPr lang="en-US" sz="2400" dirty="0">
                <a:latin typeface="Times New Roman" panose="02020603050405020304" pitchFamily="18" charset="0"/>
                <a:cs typeface="Times New Roman" panose="02020603050405020304" pitchFamily="18" charset="0"/>
              </a:rPr>
              <a:t>involving one-minute analysis periods are used when looking at the starting time and start-up efficiency of backup and peaking units. </a:t>
            </a:r>
            <a:endParaRPr lang="en-IN"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7147775" y="856357"/>
            <a:ext cx="4687909" cy="3998978"/>
          </a:xfrm>
          <a:prstGeom prst="rect">
            <a:avLst/>
          </a:prstGeom>
        </p:spPr>
      </p:pic>
    </p:spTree>
    <p:extLst>
      <p:ext uri="{BB962C8B-B14F-4D97-AF65-F5344CB8AC3E}">
        <p14:creationId xmlns:p14="http://schemas.microsoft.com/office/powerpoint/2010/main" val="283103569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831" y="584744"/>
            <a:ext cx="11492248" cy="830997"/>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Costs are characterized in two ways: depending on whether they are initial, or continuing costs, and depending on Whether they are fixed or variable costs</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66164" y="1537369"/>
            <a:ext cx="11093003" cy="3046988"/>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Initial costs </a:t>
            </a:r>
            <a:r>
              <a:rPr lang="en-US" sz="2400" dirty="0">
                <a:latin typeface="Times New Roman" panose="02020603050405020304" pitchFamily="18" charset="0"/>
                <a:cs typeface="Times New Roman" panose="02020603050405020304" pitchFamily="18" charset="0"/>
              </a:rPr>
              <a:t>must be dealt with before a DG unit or energy resource can be used. For example, the DG unit, itself, must be obtained, a site must be prepared for it (foundation, sound abatement walls, etc.), fuel delivery systems installed, electrical connections made, etc. Costs associated with accomplishing all these tasks are the initial costs. </a:t>
            </a:r>
            <a:r>
              <a:rPr lang="en-US" sz="2400" b="1" dirty="0">
                <a:latin typeface="Times New Roman" panose="02020603050405020304" pitchFamily="18" charset="0"/>
                <a:cs typeface="Times New Roman" panose="02020603050405020304" pitchFamily="18" charset="0"/>
              </a:rPr>
              <a:t>Continuing costs </a:t>
            </a:r>
            <a:r>
              <a:rPr lang="en-US" sz="2400" dirty="0">
                <a:latin typeface="Times New Roman" panose="02020603050405020304" pitchFamily="18" charset="0"/>
                <a:cs typeface="Times New Roman" panose="02020603050405020304" pitchFamily="18" charset="0"/>
              </a:rPr>
              <a:t>are those associated with keeping the unit available and in service. These include taxes, annual inspections or certifications, fuel, repairs, labor costs for service personnel, etc. Usually, these are periodic monthly, annual, bi-annual, every five years, etc. expenses that continue as long as the unit is left in service.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07060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892" y="600584"/>
            <a:ext cx="11337701" cy="2308324"/>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Fixed costs </a:t>
            </a:r>
            <a:r>
              <a:rPr lang="en-US" sz="2400" dirty="0">
                <a:latin typeface="Times New Roman" panose="02020603050405020304" pitchFamily="18" charset="0"/>
                <a:cs typeface="Times New Roman" panose="02020603050405020304" pitchFamily="18" charset="0"/>
              </a:rPr>
              <a:t>do not vary as a function of the amount or patterns of usage. The cost of the basic DG unit, itself, is usually a fixed cost: One must buy or lease the unit regardless of whether it is used every hour of every day, or not at all</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Likewise, annually required inspections or certifications, as well as annual property taxes, are based off the value of the property, and are "fixed," even if they vary year-by-year, because the unit depreciates in value</a:t>
            </a:r>
            <a:endParaRPr lang="en-I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613891" y="2908908"/>
            <a:ext cx="11337701" cy="1569660"/>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Variable costs </a:t>
            </a:r>
            <a:r>
              <a:rPr lang="en-US" sz="2400" dirty="0">
                <a:latin typeface="Times New Roman" panose="02020603050405020304" pitchFamily="18" charset="0"/>
                <a:cs typeface="Times New Roman" panose="02020603050405020304" pitchFamily="18" charset="0"/>
              </a:rPr>
              <a:t>are those that do vary as a function of the amount or type of usage. Fuel is a big component of variable cost: the more power produced,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more fuel used. Other variable costs include certain parts of O&amp;M those that increase or change depending on the amount of usage. </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343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04800" y="152400"/>
            <a:ext cx="11608158" cy="670560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pPr>
            <a:r>
              <a:rPr lang="en-US" sz="2400" smtClean="0">
                <a:solidFill>
                  <a:srgbClr val="002060"/>
                </a:solidFill>
                <a:latin typeface="Times New Roman" pitchFamily="18" charset="0"/>
                <a:cs typeface="Times New Roman" pitchFamily="18" charset="0"/>
              </a:rPr>
              <a:t>Distributed generation is defined as small scale generation located at or near the load centers.</a:t>
            </a:r>
          </a:p>
          <a:p>
            <a:pPr algn="just">
              <a:lnSpc>
                <a:spcPct val="150000"/>
              </a:lnSpc>
            </a:pPr>
            <a:r>
              <a:rPr lang="en-US" sz="2400" smtClean="0">
                <a:solidFill>
                  <a:srgbClr val="002060"/>
                </a:solidFill>
                <a:latin typeface="Times New Roman" pitchFamily="18" charset="0"/>
                <a:cs typeface="Times New Roman" pitchFamily="18" charset="0"/>
              </a:rPr>
              <a:t>Distributed generation is often used as back up power to enhance reliability, avoiding network charges, reducing line losses, providing environmental benefits, providing alternative sources of supply in markets</a:t>
            </a:r>
          </a:p>
          <a:p>
            <a:pPr algn="just">
              <a:lnSpc>
                <a:spcPct val="150000"/>
              </a:lnSpc>
            </a:pPr>
            <a:r>
              <a:rPr lang="en-US" sz="2400" smtClean="0">
                <a:solidFill>
                  <a:srgbClr val="002060"/>
                </a:solidFill>
                <a:latin typeface="Times New Roman" pitchFamily="18" charset="0"/>
                <a:cs typeface="Times New Roman" pitchFamily="18" charset="0"/>
              </a:rPr>
              <a:t>DG range from 1kw PV installation, 1MW engine generators to 1000 MW offshore wind forms or more.</a:t>
            </a:r>
          </a:p>
          <a:p>
            <a:pPr algn="just">
              <a:lnSpc>
                <a:spcPct val="150000"/>
              </a:lnSpc>
            </a:pPr>
            <a:r>
              <a:rPr lang="en-US" sz="2400" smtClean="0">
                <a:solidFill>
                  <a:srgbClr val="002060"/>
                </a:solidFill>
                <a:latin typeface="Times New Roman" pitchFamily="18" charset="0"/>
                <a:cs typeface="Times New Roman" pitchFamily="18" charset="0"/>
              </a:rPr>
              <a:t>The present available DG technologies are Reciprocating engines, Gas turbines, Micro turbines, Fuel cells, Photovoltaic systems, Wind energy, Biomass etc.</a:t>
            </a:r>
          </a:p>
          <a:p>
            <a:endParaRPr lang="en-US" sz="2000" dirty="0">
              <a:solidFill>
                <a:srgbClr val="0070C0"/>
              </a:solidFill>
            </a:endParaRPr>
          </a:p>
        </p:txBody>
      </p:sp>
    </p:spTree>
    <p:extLst>
      <p:ext uri="{BB962C8B-B14F-4D97-AF65-F5344CB8AC3E}">
        <p14:creationId xmlns:p14="http://schemas.microsoft.com/office/powerpoint/2010/main" val="2362408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RS Prasad\Pictures\chart.gif"/>
          <p:cNvPicPr>
            <a:picLocks noChangeAspect="1" noChangeArrowheads="1"/>
          </p:cNvPicPr>
          <p:nvPr/>
        </p:nvPicPr>
        <p:blipFill>
          <a:blip r:embed="rId2"/>
          <a:srcRect/>
          <a:stretch>
            <a:fillRect/>
          </a:stretch>
        </p:blipFill>
        <p:spPr bwMode="auto">
          <a:xfrm>
            <a:off x="-1" y="-135690"/>
            <a:ext cx="11835685" cy="6993690"/>
          </a:xfrm>
          <a:prstGeom prst="rect">
            <a:avLst/>
          </a:prstGeom>
          <a:noFill/>
        </p:spPr>
      </p:pic>
    </p:spTree>
    <p:extLst>
      <p:ext uri="{BB962C8B-B14F-4D97-AF65-F5344CB8AC3E}">
        <p14:creationId xmlns:p14="http://schemas.microsoft.com/office/powerpoint/2010/main" val="170660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S Prasad\Pictures\image006.gif"/>
          <p:cNvPicPr>
            <a:picLocks noChangeAspect="1" noChangeArrowheads="1"/>
          </p:cNvPicPr>
          <p:nvPr/>
        </p:nvPicPr>
        <p:blipFill>
          <a:blip r:embed="rId2"/>
          <a:srcRect/>
          <a:stretch>
            <a:fillRect/>
          </a:stretch>
        </p:blipFill>
        <p:spPr bwMode="auto">
          <a:xfrm>
            <a:off x="0" y="-1"/>
            <a:ext cx="12192000" cy="7027799"/>
          </a:xfrm>
          <a:prstGeom prst="rect">
            <a:avLst/>
          </a:prstGeom>
          <a:noFill/>
        </p:spPr>
      </p:pic>
    </p:spTree>
    <p:extLst>
      <p:ext uri="{BB962C8B-B14F-4D97-AF65-F5344CB8AC3E}">
        <p14:creationId xmlns:p14="http://schemas.microsoft.com/office/powerpoint/2010/main" val="800133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2741" y="640993"/>
            <a:ext cx="10082482" cy="4922680"/>
          </a:xfrm>
          <a:prstGeom prst="rect">
            <a:avLst/>
          </a:prstGeom>
        </p:spPr>
      </p:pic>
    </p:spTree>
    <p:extLst>
      <p:ext uri="{BB962C8B-B14F-4D97-AF65-F5344CB8AC3E}">
        <p14:creationId xmlns:p14="http://schemas.microsoft.com/office/powerpoint/2010/main" val="1875497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TotalTime>
  <Words>3410</Words>
  <Application>Microsoft Office PowerPoint</Application>
  <PresentationFormat>Widescreen</PresentationFormat>
  <Paragraphs>151</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Calibri</vt:lpstr>
      <vt:lpstr>Calibri Light</vt:lpstr>
      <vt:lpstr>Times New Roman</vt:lpstr>
      <vt:lpstr>TimesNewRomanPSMT</vt:lpstr>
      <vt:lpstr>Wingdings</vt:lpstr>
      <vt:lpstr>Office Theme</vt:lpstr>
      <vt:lpstr>UNIT-IV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UNIT-IV</dc:title>
  <dc:creator>Dell</dc:creator>
  <cp:lastModifiedBy>Dell</cp:lastModifiedBy>
  <cp:revision>55</cp:revision>
  <dcterms:created xsi:type="dcterms:W3CDTF">2023-09-26T07:25:41Z</dcterms:created>
  <dcterms:modified xsi:type="dcterms:W3CDTF">2024-09-30T04:22:00Z</dcterms:modified>
</cp:coreProperties>
</file>